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292" r:id="rId15"/>
    <p:sldId id="298" r:id="rId16"/>
    <p:sldId id="297" r:id="rId17"/>
    <p:sldId id="296" r:id="rId18"/>
    <p:sldId id="295" r:id="rId19"/>
    <p:sldId id="294" r:id="rId20"/>
    <p:sldId id="293" r:id="rId21"/>
    <p:sldId id="299" r:id="rId22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37B65-15FE-4FB0-B8F2-E3721B1E2202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D4FEE-CF70-40CD-B09D-F79059AB7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7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06A28-5EC6-4920-9E88-0036C50D259A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91206-92CA-47B0-B283-0150A88F1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949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949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3050D-6D86-424A-B8FD-AD39AE4744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143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8FFA5-361B-45B9-AC90-3823041556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549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3C84-3F72-4B8C-9252-93C4CBB563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720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2A19C-3C78-443F-BAE5-334D0AA825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106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19BAD-5975-4F80-866B-92C818581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10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9C82-1210-4682-9E65-48001F1DAA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077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5997C-A95F-4F9B-9DCE-B26B98CF7C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555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66846-5771-4D03-9F69-837991B319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35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BEF8D-AF7D-4CD4-AD79-E17168F68F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011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99BA-24FC-4FA8-974A-AA41F9935C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4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55663-11FB-4D46-9913-5F3B80B9D8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65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13969C-F05D-4F5D-A088-004B552498F9}" type="datetimeFigureOut">
              <a:rPr lang="ru-RU" smtClean="0"/>
              <a:pPr/>
              <a:t>20.11.2021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A535AE-4D40-4B8C-839A-A65AAD0AF2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A75113A-BD02-4EAF-AA45-68613780A2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717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17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17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17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18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718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718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718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718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939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Проводники и диэлектрики.</a:t>
            </a: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536" y="980728"/>
            <a:ext cx="8178800" cy="3805238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Закон Кулона:</a:t>
            </a:r>
            <a:endParaRPr lang="en-US" sz="2800" b="1" dirty="0" smtClean="0"/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ru-RU" sz="2800" b="1" dirty="0" smtClean="0"/>
              <a:t>Напряжённость электрического поля, созданного точечным зарядом:</a:t>
            </a:r>
            <a:endParaRPr lang="en-US" sz="2800" b="1" dirty="0" smtClean="0"/>
          </a:p>
          <a:p>
            <a:pPr eaLnBrk="1" hangingPunct="1"/>
            <a:endParaRPr lang="ru-RU" sz="3600" dirty="0" smtClean="0">
              <a:solidFill>
                <a:schemeClr val="bg2"/>
              </a:solidFill>
            </a:endParaRPr>
          </a:p>
          <a:p>
            <a:pPr eaLnBrk="1" hangingPunct="1"/>
            <a:endParaRPr lang="en-US" sz="3600" dirty="0" smtClean="0">
              <a:solidFill>
                <a:schemeClr val="bg2"/>
              </a:solidFill>
              <a:cs typeface="Arial" charset="0"/>
            </a:endParaRP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20688"/>
            <a:ext cx="38671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437112"/>
            <a:ext cx="37528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21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6400" y="0"/>
            <a:ext cx="8229600" cy="1371600"/>
          </a:xfrm>
        </p:spPr>
        <p:txBody>
          <a:bodyPr/>
          <a:lstStyle/>
          <a:p>
            <a:pPr algn="ctr"/>
            <a:r>
              <a:rPr lang="ru-RU" sz="2000" b="1" dirty="0" smtClean="0"/>
              <a:t>Два одинаковых заряда находятся в масле, на расстоянии       2 см отталкиваются друг от друга с силой 9 мкН. Какова величина каждого из зарядов?</a:t>
            </a:r>
            <a:endParaRPr lang="ru-RU" sz="2000" b="1" dirty="0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79739" y="1335347"/>
            <a:ext cx="8196261" cy="3812120"/>
            <a:chOff x="152693" y="698981"/>
            <a:chExt cx="5890539" cy="2524973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5524" y="698981"/>
              <a:ext cx="1512168" cy="305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ru-RU" dirty="0">
                  <a:ea typeface="Calibri" pitchFamily="34" charset="0"/>
                  <a:cs typeface="Arial" pitchFamily="34" charset="0"/>
                </a:rPr>
                <a:t>Дано:</a:t>
              </a:r>
              <a:endParaRPr lang="ru-RU" sz="5400" dirty="0">
                <a:ea typeface="Calibri" pitchFamily="34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51507" y="2778673"/>
              <a:ext cx="1800201" cy="305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ru-RU">
                  <a:ea typeface="Calibri" pitchFamily="34" charset="0"/>
                  <a:cs typeface="Arial" pitchFamily="34" charset="0"/>
                </a:rPr>
                <a:t>Найти:</a:t>
              </a:r>
              <a:endParaRPr lang="ru-RU" sz="5400">
                <a:ea typeface="Calibri" pitchFamily="34" charset="0"/>
                <a:cs typeface="Arial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874880" y="698981"/>
              <a:ext cx="3168352" cy="305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ru-RU">
                  <a:ea typeface="Calibri" pitchFamily="34" charset="0"/>
                  <a:cs typeface="Arial" pitchFamily="34" charset="0"/>
                </a:rPr>
                <a:t>Решение:</a:t>
              </a:r>
              <a:endParaRPr lang="ru-RU" sz="5400">
                <a:ea typeface="Calibri" pitchFamily="34" charset="0"/>
                <a:cs typeface="Arial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1809300" y="739292"/>
              <a:ext cx="26241" cy="2484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52693" y="2658254"/>
              <a:ext cx="1656607" cy="2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05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Потенциал. Разность потенциалов.</a:t>
            </a: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6596" y="190465"/>
            <a:ext cx="8385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Работа при перемещении заряда в однородном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+mj-lt"/>
              </a:rPr>
              <a:t>э</a:t>
            </a: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лектростатическом поле</a:t>
            </a: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1525821" y="3694173"/>
            <a:ext cx="4680522" cy="117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922451" y="3694173"/>
            <a:ext cx="4680522" cy="117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873305" y="1628800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873305" y="2564904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873305" y="3573016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873305" y="4581128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884715" y="5589240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21577" y="14847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+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0003" y="1412775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- </a:t>
            </a:r>
            <a:endParaRPr lang="ru-RU" sz="32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666105" y="2996952"/>
            <a:ext cx="0" cy="115212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2483768" y="342023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>
            <a:endCxn id="29" idx="4"/>
          </p:cNvCxnSpPr>
          <p:nvPr/>
        </p:nvCxnSpPr>
        <p:spPr>
          <a:xfrm>
            <a:off x="1425043" y="2996952"/>
            <a:ext cx="1" cy="7113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1262405" y="342023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873305" y="3140968"/>
            <a:ext cx="55173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25044" y="3140968"/>
            <a:ext cx="124106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892153" y="3933056"/>
            <a:ext cx="1754253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907704" y="1282496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00176" y="357301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477169" y="356424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69279" y="3573016"/>
            <a:ext cx="457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+mj-lt"/>
              </a:rPr>
              <a:t>d</a:t>
            </a:r>
            <a:r>
              <a:rPr lang="ru-RU" sz="2000" b="1" i="1" baseline="-25000" dirty="0" smtClean="0">
                <a:latin typeface="+mj-lt"/>
              </a:rPr>
              <a:t>1</a:t>
            </a:r>
            <a:endParaRPr lang="ru-RU" sz="2000" b="1" i="1" baseline="-25000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24593" y="2765776"/>
            <a:ext cx="476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latin typeface="+mj-lt"/>
              </a:rPr>
              <a:t>d</a:t>
            </a:r>
            <a:r>
              <a:rPr lang="en-US" sz="2000" b="1" i="1" baseline="-25000" dirty="0">
                <a:latin typeface="+mj-lt"/>
              </a:rPr>
              <a:t>2</a:t>
            </a:r>
            <a:endParaRPr lang="ru-RU" sz="2000" b="1" i="1" baseline="-250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9279" y="2798245"/>
            <a:ext cx="506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i="1" dirty="0" smtClean="0">
                <a:latin typeface="Calibri"/>
                <a:cs typeface="Calibri"/>
              </a:rPr>
              <a:t>Δ</a:t>
            </a:r>
            <a:r>
              <a:rPr lang="en-US" sz="2000" b="1" i="1" dirty="0" smtClean="0">
                <a:latin typeface="+mj-lt"/>
              </a:rPr>
              <a:t>d</a:t>
            </a:r>
            <a:endParaRPr lang="ru-RU" sz="2000" b="1" i="1" baseline="-25000" dirty="0">
              <a:latin typeface="+mj-lt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1972347" y="1357220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461150" y="2227167"/>
            <a:ext cx="5376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Вычислим работу поля при перемещении  положительного заряда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точки 1, находящейся на расстоянии 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i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«-» пластины, в точку 2, расположенную на расстоянии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i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  нее.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61150" y="3717032"/>
            <a:ext cx="5575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Работа поля положительна и равна:</a:t>
            </a:r>
          </a:p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 A =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qE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)=</a:t>
            </a:r>
          </a:p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   = - (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qEd</a:t>
            </a:r>
            <a:r>
              <a:rPr lang="en-US" sz="28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qEd</a:t>
            </a:r>
            <a:r>
              <a:rPr lang="en-US" sz="2800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800" b="1" i="1" dirty="0" smtClean="0">
              <a:latin typeface="Arial" pitchFamily="34" charset="0"/>
              <a:cs typeface="Arial" pitchFamily="34" charset="0"/>
            </a:endParaRPr>
          </a:p>
          <a:p>
            <a:endParaRPr lang="ru-RU" sz="20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7861" y="1357220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Напряжение:  </a:t>
            </a:r>
            <a:r>
              <a:rPr lang="en-US" sz="2000" b="1" i="1" dirty="0" smtClean="0">
                <a:solidFill>
                  <a:prstClr val="black"/>
                </a:solidFill>
                <a:latin typeface="Bookman Old Style"/>
              </a:rPr>
              <a:t>U</a:t>
            </a:r>
            <a:r>
              <a:rPr lang="ru-RU" sz="2000" b="1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en-US" sz="2000" b="1" i="1" dirty="0">
                <a:solidFill>
                  <a:prstClr val="black"/>
                </a:solidFill>
                <a:latin typeface="Bookman Old Style"/>
              </a:rPr>
              <a:t>=</a:t>
            </a:r>
            <a:r>
              <a:rPr lang="ru-RU" sz="2000" b="1" i="1" dirty="0">
                <a:solidFill>
                  <a:prstClr val="black"/>
                </a:solidFill>
                <a:latin typeface="Cambria" panose="02040503050406030204" pitchFamily="18" charset="0"/>
              </a:rPr>
              <a:t>  </a:t>
            </a:r>
            <a:r>
              <a:rPr lang="el-GR" sz="2000" b="1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Α</a:t>
            </a:r>
            <a:r>
              <a:rPr lang="ru-RU" sz="2000" b="1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el-GR" sz="2000" b="1" i="1" dirty="0">
                <a:solidFill>
                  <a:prstClr val="black"/>
                </a:solidFill>
                <a:latin typeface="Cambria" panose="02040503050406030204" pitchFamily="18" charset="0"/>
              </a:rPr>
              <a:t>/</a:t>
            </a:r>
            <a:r>
              <a:rPr lang="en-US" sz="2000" b="1" i="1" dirty="0" smtClean="0">
                <a:solidFill>
                  <a:prstClr val="black"/>
                </a:solidFill>
                <a:latin typeface="Bookman Old Style"/>
              </a:rPr>
              <a:t>q</a:t>
            </a:r>
            <a:r>
              <a:rPr lang="ru-RU" sz="2000" b="1" i="1" baseline="-25000" dirty="0" smtClean="0">
                <a:solidFill>
                  <a:prstClr val="black"/>
                </a:solidFill>
                <a:latin typeface="Cambria" panose="02040503050406030204" pitchFamily="18" charset="0"/>
              </a:rPr>
              <a:t>  </a:t>
            </a:r>
            <a:endParaRPr lang="ru-RU" sz="20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3060" y="334364"/>
            <a:ext cx="8146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Работа поля не зависит от формы траектории</a:t>
            </a: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-1525821" y="3694173"/>
            <a:ext cx="4680522" cy="117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922451" y="3694173"/>
            <a:ext cx="4680522" cy="117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873305" y="1628800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873305" y="2564904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873305" y="3573016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873305" y="4581128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884715" y="5589240"/>
            <a:ext cx="2319132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21577" y="14847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+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6615" y="1361674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- </a:t>
            </a:r>
            <a:endParaRPr lang="ru-RU" sz="3200" b="1" dirty="0"/>
          </a:p>
        </p:txBody>
      </p:sp>
      <p:sp>
        <p:nvSpPr>
          <p:cNvPr id="16" name="Овал 15"/>
          <p:cNvSpPr/>
          <p:nvPr/>
        </p:nvSpPr>
        <p:spPr>
          <a:xfrm>
            <a:off x="2483768" y="342023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262405" y="342023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489151" y="30689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62405" y="306896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2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72347" y="1357220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олилиния 2"/>
          <p:cNvSpPr/>
          <p:nvPr/>
        </p:nvSpPr>
        <p:spPr>
          <a:xfrm>
            <a:off x="1348509" y="3694545"/>
            <a:ext cx="1293091" cy="406436"/>
          </a:xfrm>
          <a:custGeom>
            <a:avLst/>
            <a:gdLst>
              <a:gd name="connsiteX0" fmla="*/ 1293091 w 1293091"/>
              <a:gd name="connsiteY0" fmla="*/ 18473 h 406436"/>
              <a:gd name="connsiteX1" fmla="*/ 1052946 w 1293091"/>
              <a:gd name="connsiteY1" fmla="*/ 295564 h 406436"/>
              <a:gd name="connsiteX2" fmla="*/ 618836 w 1293091"/>
              <a:gd name="connsiteY2" fmla="*/ 406400 h 406436"/>
              <a:gd name="connsiteX3" fmla="*/ 221673 w 1293091"/>
              <a:gd name="connsiteY3" fmla="*/ 286328 h 406436"/>
              <a:gd name="connsiteX4" fmla="*/ 0 w 1293091"/>
              <a:gd name="connsiteY4" fmla="*/ 0 h 4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091" h="406436">
                <a:moveTo>
                  <a:pt x="1293091" y="18473"/>
                </a:moveTo>
                <a:cubicBezTo>
                  <a:pt x="1229206" y="124691"/>
                  <a:pt x="1165322" y="230910"/>
                  <a:pt x="1052946" y="295564"/>
                </a:cubicBezTo>
                <a:cubicBezTo>
                  <a:pt x="940570" y="360218"/>
                  <a:pt x="757381" y="407939"/>
                  <a:pt x="618836" y="406400"/>
                </a:cubicBezTo>
                <a:cubicBezTo>
                  <a:pt x="480291" y="404861"/>
                  <a:pt x="324812" y="354061"/>
                  <a:pt x="221673" y="286328"/>
                </a:cubicBezTo>
                <a:cubicBezTo>
                  <a:pt x="118534" y="218595"/>
                  <a:pt x="59267" y="109297"/>
                  <a:pt x="0" y="0"/>
                </a:cubicBezTo>
              </a:path>
            </a:pathLst>
          </a:custGeom>
          <a:noFill/>
          <a:ln w="222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907704" y="1282496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4646515" y="1622492"/>
            <a:ext cx="3096344" cy="942411"/>
          </a:xfrm>
          <a:custGeom>
            <a:avLst/>
            <a:gdLst>
              <a:gd name="connsiteX0" fmla="*/ 1293091 w 1293091"/>
              <a:gd name="connsiteY0" fmla="*/ 18473 h 406436"/>
              <a:gd name="connsiteX1" fmla="*/ 1052946 w 1293091"/>
              <a:gd name="connsiteY1" fmla="*/ 295564 h 406436"/>
              <a:gd name="connsiteX2" fmla="*/ 618836 w 1293091"/>
              <a:gd name="connsiteY2" fmla="*/ 406400 h 406436"/>
              <a:gd name="connsiteX3" fmla="*/ 221673 w 1293091"/>
              <a:gd name="connsiteY3" fmla="*/ 286328 h 406436"/>
              <a:gd name="connsiteX4" fmla="*/ 0 w 1293091"/>
              <a:gd name="connsiteY4" fmla="*/ 0 h 4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091" h="406436">
                <a:moveTo>
                  <a:pt x="1293091" y="18473"/>
                </a:moveTo>
                <a:cubicBezTo>
                  <a:pt x="1229206" y="124691"/>
                  <a:pt x="1165322" y="230910"/>
                  <a:pt x="1052946" y="295564"/>
                </a:cubicBezTo>
                <a:cubicBezTo>
                  <a:pt x="940570" y="360218"/>
                  <a:pt x="757381" y="407939"/>
                  <a:pt x="618836" y="406400"/>
                </a:cubicBezTo>
                <a:cubicBezTo>
                  <a:pt x="480291" y="404861"/>
                  <a:pt x="324812" y="354061"/>
                  <a:pt x="221673" y="286328"/>
                </a:cubicBezTo>
                <a:cubicBezTo>
                  <a:pt x="118534" y="218595"/>
                  <a:pt x="59267" y="109297"/>
                  <a:pt x="0" y="0"/>
                </a:cubicBezTo>
              </a:path>
            </a:pathLst>
          </a:custGeom>
          <a:noFill/>
          <a:ln w="222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 стрелкой 35"/>
          <p:cNvCxnSpPr/>
          <p:nvPr/>
        </p:nvCxnSpPr>
        <p:spPr>
          <a:xfrm flipH="1">
            <a:off x="4711461" y="1692380"/>
            <a:ext cx="3002785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73"/>
          <p:cNvGrpSpPr/>
          <p:nvPr/>
        </p:nvGrpSpPr>
        <p:grpSpPr>
          <a:xfrm>
            <a:off x="4686996" y="1667041"/>
            <a:ext cx="3101585" cy="1093855"/>
            <a:chOff x="3786768" y="2288520"/>
            <a:chExt cx="3403295" cy="1180550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>
              <a:off x="4247200" y="2564904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4233345" y="2871630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4693777" y="2871630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4693777" y="3156368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5154209" y="3451988"/>
              <a:ext cx="60592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5154209" y="3156368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5786348" y="3173450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6270013" y="2877830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6746856" y="2589778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3792595" y="2294158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>
              <a:off x="3786768" y="2564903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H="1">
              <a:off x="5786348" y="3167250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flipH="1">
              <a:off x="6269199" y="2884654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6729631" y="2589778"/>
              <a:ext cx="4604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>
              <a:off x="7190063" y="2288520"/>
              <a:ext cx="0" cy="2956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Овал 80"/>
          <p:cNvSpPr/>
          <p:nvPr/>
        </p:nvSpPr>
        <p:spPr>
          <a:xfrm>
            <a:off x="4376374" y="1510045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7906029" y="162883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4213509" y="168707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endParaRPr lang="ru-RU" sz="2000" b="1" dirty="0"/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5093070" y="1938956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H="1">
            <a:off x="5080443" y="2223158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5500057" y="2223158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H="1">
            <a:off x="5500057" y="2486986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5919670" y="2760896"/>
            <a:ext cx="5522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919670" y="2486986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6495769" y="2502813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6936556" y="2228902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7371125" y="1962004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4678766" y="1688093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4673456" y="1938956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6495769" y="2497068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H="1">
            <a:off x="6935814" y="2235225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H="1">
            <a:off x="7355427" y="196200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7775041" y="1682869"/>
            <a:ext cx="0" cy="27391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H="1">
            <a:off x="4678766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H="1">
            <a:off x="5093070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5500056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H="1">
            <a:off x="5919670" y="1581074"/>
            <a:ext cx="5522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>
            <a:off x="6471876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>
            <a:off x="6892101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>
            <a:off x="7311715" y="1581074"/>
            <a:ext cx="4196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Скругленная прямоугольная выноска 132"/>
          <p:cNvSpPr/>
          <p:nvPr/>
        </p:nvSpPr>
        <p:spPr>
          <a:xfrm flipV="1">
            <a:off x="4104457" y="1330350"/>
            <a:ext cx="4259517" cy="1672153"/>
          </a:xfrm>
          <a:prstGeom prst="wedgeRoundRectCallout">
            <a:avLst>
              <a:gd name="adj1" fmla="val -85256"/>
              <a:gd name="adj2" fmla="val -102931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TextBox 133"/>
          <p:cNvSpPr txBox="1"/>
          <p:nvPr/>
        </p:nvSpPr>
        <p:spPr>
          <a:xfrm>
            <a:off x="3552848" y="3576399"/>
            <a:ext cx="54838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При перемещении вдоль частей ступенек, перпендикулярных напряженности поля </a:t>
            </a:r>
            <a:r>
              <a:rPr lang="en-US" sz="2000" b="1" i="1" dirty="0" smtClean="0">
                <a:latin typeface="+mj-lt"/>
              </a:rPr>
              <a:t>E</a:t>
            </a:r>
            <a:r>
              <a:rPr lang="ru-RU" sz="2000" b="1" dirty="0" smtClean="0">
                <a:latin typeface="+mj-lt"/>
              </a:rPr>
              <a:t>,  работа не совершается.</a:t>
            </a:r>
            <a:endParaRPr lang="ru-RU" sz="2000" b="1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769279" y="3137411"/>
            <a:ext cx="495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Calibri"/>
                <a:cs typeface="Calibri"/>
              </a:rPr>
              <a:t>Δ</a:t>
            </a:r>
            <a:r>
              <a:rPr lang="en-US" sz="2000" b="1" dirty="0" smtClean="0">
                <a:latin typeface="+mj-lt"/>
              </a:rPr>
              <a:t>d</a:t>
            </a:r>
            <a:endParaRPr lang="ru-RU" sz="2000" b="1" baseline="-25000" dirty="0">
              <a:latin typeface="+mj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948880" y="1704432"/>
            <a:ext cx="495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Calibri"/>
                <a:cs typeface="Calibri"/>
              </a:rPr>
              <a:t>Δ</a:t>
            </a:r>
            <a:r>
              <a:rPr lang="en-US" sz="2000" b="1" dirty="0" smtClean="0">
                <a:latin typeface="+mj-lt"/>
              </a:rPr>
              <a:t>d</a:t>
            </a:r>
            <a:endParaRPr lang="ru-RU" sz="2000" b="1" baseline="-25000" dirty="0">
              <a:latin typeface="+mj-lt"/>
            </a:endParaRPr>
          </a:p>
        </p:txBody>
      </p:sp>
      <p:cxnSp>
        <p:nvCxnSpPr>
          <p:cNvPr id="140" name="Прямая соединительная линия 139"/>
          <p:cNvCxnSpPr/>
          <p:nvPr/>
        </p:nvCxnSpPr>
        <p:spPr>
          <a:xfrm>
            <a:off x="4698648" y="1581074"/>
            <a:ext cx="31015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Овал 140"/>
          <p:cNvSpPr/>
          <p:nvPr/>
        </p:nvSpPr>
        <p:spPr>
          <a:xfrm>
            <a:off x="7689781" y="1468381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3578371" y="4650439"/>
            <a:ext cx="54838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При перемещении вдоль частей ступенек, параллельных  </a:t>
            </a:r>
            <a:r>
              <a:rPr lang="en-US" sz="2000" b="1" i="1" dirty="0" smtClean="0">
                <a:latin typeface="+mj-lt"/>
              </a:rPr>
              <a:t>E</a:t>
            </a:r>
            <a:r>
              <a:rPr lang="ru-RU" sz="2000" b="1" dirty="0" smtClean="0">
                <a:latin typeface="+mj-lt"/>
              </a:rPr>
              <a:t>, совершается работа , равная  работе по перемещению заряда из точки 1 в точку 2 на расстояние </a:t>
            </a:r>
            <a:r>
              <a:rPr lang="el-GR" sz="2000" b="1" dirty="0" smtClean="0">
                <a:latin typeface="Calibri"/>
                <a:cs typeface="Calibri"/>
              </a:rPr>
              <a:t>Δ</a:t>
            </a:r>
            <a:r>
              <a:rPr lang="en-US" sz="2000" b="1" dirty="0" smtClean="0">
                <a:latin typeface="Calibri"/>
                <a:cs typeface="Calibri"/>
              </a:rPr>
              <a:t>d</a:t>
            </a:r>
            <a:r>
              <a:rPr lang="ru-RU" sz="2000" b="1" dirty="0" smtClean="0">
                <a:latin typeface="Calibri"/>
                <a:cs typeface="Calibri"/>
              </a:rPr>
              <a:t>  </a:t>
            </a:r>
            <a:r>
              <a:rPr lang="ru-RU" sz="2000" b="1" dirty="0" smtClean="0">
                <a:latin typeface="+mj-lt"/>
              </a:rPr>
              <a:t>вдоль  силовой  линии.</a:t>
            </a:r>
            <a:endParaRPr lang="ru-RU" sz="2000" b="1" dirty="0">
              <a:latin typeface="+mj-lt"/>
            </a:endParaRPr>
          </a:p>
        </p:txBody>
      </p:sp>
      <p:cxnSp>
        <p:nvCxnSpPr>
          <p:cNvPr id="145" name="Прямая со стрелкой 144"/>
          <p:cNvCxnSpPr/>
          <p:nvPr/>
        </p:nvCxnSpPr>
        <p:spPr>
          <a:xfrm>
            <a:off x="5563572" y="5013176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3660130" y="4282047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8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9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3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8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000"/>
                            </p:stCondLst>
                            <p:childTnLst>
                              <p:par>
                                <p:cTn id="1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500"/>
                            </p:stCondLst>
                            <p:childTnLst>
                              <p:par>
                                <p:cTn id="1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500"/>
                            </p:stCondLst>
                            <p:childTnLst>
                              <p:par>
                                <p:cTn id="16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0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6500"/>
                            </p:stCondLst>
                            <p:childTnLst>
                              <p:par>
                                <p:cTn id="1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70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7500"/>
                            </p:stCondLst>
                            <p:childTnLst>
                              <p:par>
                                <p:cTn id="1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500"/>
                            </p:stCondLst>
                            <p:childTnLst>
                              <p:par>
                                <p:cTn id="1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90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0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" grpId="0" animBg="1"/>
      <p:bldP spid="33" grpId="0" animBg="1"/>
      <p:bldP spid="33" grpId="1" animBg="1"/>
      <p:bldP spid="81" grpId="0" animBg="1"/>
      <p:bldP spid="83" grpId="0"/>
      <p:bldP spid="84" grpId="0"/>
      <p:bldP spid="133" grpId="0" animBg="1"/>
      <p:bldP spid="134" grpId="0"/>
      <p:bldP spid="136" grpId="0"/>
      <p:bldP spid="136" grpId="1"/>
      <p:bldP spid="141" grpId="0" animBg="1"/>
      <p:bldP spid="14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76842" y="342765"/>
            <a:ext cx="46853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C00000"/>
                </a:solidFill>
                <a:latin typeface="+mj-lt"/>
              </a:rPr>
              <a:t>Потенциальная энергия</a:t>
            </a:r>
            <a:endParaRPr lang="ru-RU" sz="32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6891" y="1340768"/>
            <a:ext cx="82868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Известный факт:</a:t>
            </a:r>
            <a:r>
              <a:rPr lang="ru-RU" sz="2000" b="1" dirty="0" smtClean="0">
                <a:latin typeface="+mj-lt"/>
              </a:rPr>
              <a:t>  Если работа не зависит от формы траектории, то она равна изменению потенциальной энергии, взятому с противоположным знаком, т.е.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latin typeface="+mj-lt"/>
              </a:rPr>
              <a:t>                                                                      A = – 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(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r>
              <a:rPr lang="en-US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2</a:t>
            </a:r>
            <a:r>
              <a:rPr lang="ru-RU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–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p1</a:t>
            </a:r>
            <a:r>
              <a:rPr lang="ru-RU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)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=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– </a:t>
            </a:r>
            <a:r>
              <a:rPr lang="el-GR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Δ</a:t>
            </a:r>
            <a:r>
              <a:rPr lang="en-US" sz="2000" b="1" i="1" dirty="0" err="1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err="1" smtClean="0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endParaRPr lang="ru-RU" sz="2000" b="1" i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787" y="2669998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j-lt"/>
              </a:rPr>
              <a:t>Ранее мы получили формулу:  </a:t>
            </a:r>
            <a:r>
              <a:rPr lang="ru-RU" sz="2000" b="1" i="1" dirty="0" smtClean="0">
                <a:latin typeface="+mj-lt"/>
              </a:rPr>
              <a:t>  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</a:rPr>
              <a:t>A = 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– (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qEd</a:t>
            </a:r>
            <a:r>
              <a:rPr lang="en-US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2</a:t>
            </a:r>
            <a:r>
              <a:rPr lang="ru-RU" sz="2000" b="1" i="1" baseline="-25000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–</a:t>
            </a:r>
            <a:r>
              <a:rPr lang="ru-RU" sz="2000" b="1" i="1" dirty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qEd</a:t>
            </a:r>
            <a:r>
              <a:rPr lang="en-US" sz="2000" b="1" i="1" baseline="-25000" dirty="0">
                <a:solidFill>
                  <a:srgbClr val="C00000"/>
                </a:solidFill>
                <a:latin typeface="+mj-lt"/>
                <a:cs typeface="Calibri"/>
              </a:rPr>
              <a:t>1</a:t>
            </a:r>
            <a:r>
              <a:rPr lang="ru-RU" sz="2000" b="1" i="1" baseline="-25000" dirty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)</a:t>
            </a:r>
            <a:endParaRPr lang="ru-RU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891" y="3212976"/>
            <a:ext cx="7783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Очевидно, что  потенциальная энергия заряда в однородном </a:t>
            </a:r>
          </a:p>
          <a:p>
            <a:r>
              <a:rPr lang="ru-RU" sz="2000" b="1" dirty="0" smtClean="0">
                <a:latin typeface="+mj-lt"/>
              </a:rPr>
              <a:t>электростатическом поле равна:    </a:t>
            </a:r>
            <a:r>
              <a:rPr lang="en-US" sz="2000" b="1" i="1" dirty="0" err="1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err="1" smtClean="0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=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err="1" smtClean="0">
                <a:solidFill>
                  <a:srgbClr val="C00000"/>
                </a:solidFill>
                <a:latin typeface="+mj-lt"/>
                <a:cs typeface="Calibri"/>
              </a:rPr>
              <a:t>qEd</a:t>
            </a:r>
            <a:endParaRPr lang="ru-RU" sz="2000" b="1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5338" y="3978592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Важные зависимости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583" y="4378702"/>
            <a:ext cx="8352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</a:rPr>
              <a:t>Если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</a:rPr>
              <a:t>A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&gt;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0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,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cs typeface="Calibri"/>
              </a:rPr>
              <a:t>то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 </a:t>
            </a:r>
            <a:r>
              <a:rPr lang="el-GR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Δ</a:t>
            </a:r>
            <a:r>
              <a:rPr lang="en-US" sz="2000" b="1" i="1" dirty="0" err="1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err="1" smtClean="0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&lt;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0</a:t>
            </a:r>
            <a:r>
              <a:rPr lang="ru-RU" sz="2000" b="1" i="1" dirty="0">
                <a:latin typeface="+mj-lt"/>
                <a:cs typeface="Calibri"/>
              </a:rPr>
              <a:t>  </a:t>
            </a:r>
            <a:r>
              <a:rPr lang="ru-RU" sz="2000" b="1" i="1" dirty="0" smtClean="0">
                <a:latin typeface="+mj-lt"/>
                <a:cs typeface="Calibri"/>
              </a:rPr>
              <a:t>– </a:t>
            </a:r>
            <a:r>
              <a:rPr lang="ru-RU" sz="2000" b="1" dirty="0" smtClean="0">
                <a:latin typeface="+mj-lt"/>
                <a:cs typeface="Calibri"/>
              </a:rPr>
              <a:t>потенциальная энергия заряженного тела уменьшается, а кинетическая энергия  возрастает;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  <a:cs typeface="Calibri"/>
              </a:rPr>
              <a:t>Если 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</a:rPr>
              <a:t>A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+mj-lt"/>
                <a:cs typeface="Calibri"/>
              </a:rPr>
              <a:t>&lt;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0</a:t>
            </a:r>
            <a:r>
              <a:rPr lang="ru-RU" sz="2000" b="1" i="1" dirty="0">
                <a:solidFill>
                  <a:srgbClr val="C00000"/>
                </a:solidFill>
                <a:latin typeface="+mj-lt"/>
                <a:cs typeface="Calibri"/>
              </a:rPr>
              <a:t>, </a:t>
            </a:r>
            <a:r>
              <a:rPr lang="ru-RU" sz="2000" b="1" dirty="0">
                <a:solidFill>
                  <a:srgbClr val="C00000"/>
                </a:solidFill>
                <a:latin typeface="+mj-lt"/>
                <a:cs typeface="Calibri"/>
              </a:rPr>
              <a:t>то</a:t>
            </a:r>
            <a:r>
              <a:rPr lang="ru-RU" sz="2000" b="1" i="1" dirty="0">
                <a:solidFill>
                  <a:srgbClr val="C00000"/>
                </a:solidFill>
                <a:latin typeface="+mj-lt"/>
                <a:cs typeface="Calibri"/>
              </a:rPr>
              <a:t>  </a:t>
            </a:r>
            <a:r>
              <a:rPr lang="el-GR" sz="2000" b="1" i="1" dirty="0">
                <a:solidFill>
                  <a:srgbClr val="C00000"/>
                </a:solidFill>
                <a:latin typeface="+mj-lt"/>
                <a:cs typeface="Calibri"/>
              </a:rPr>
              <a:t>Δ</a:t>
            </a:r>
            <a:r>
              <a:rPr lang="en-US" sz="2000" b="1" i="1" dirty="0" err="1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err="1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r>
              <a:rPr lang="ru-RU" sz="2000" b="1" i="1" dirty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&gt;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+mj-lt"/>
                <a:cs typeface="Calibri"/>
              </a:rPr>
              <a:t>0</a:t>
            </a:r>
            <a:r>
              <a:rPr lang="ru-RU" sz="2000" b="1" dirty="0" smtClean="0">
                <a:latin typeface="+mj-lt"/>
                <a:cs typeface="Calibri"/>
              </a:rPr>
              <a:t>  – потенциальная энергия  возрастает, а кинетическая энергия уменьшается;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  <a:cs typeface="Calibri"/>
              </a:rPr>
              <a:t>Если  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А = 0,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cs typeface="Calibri"/>
              </a:rPr>
              <a:t> то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 </a:t>
            </a:r>
            <a:r>
              <a:rPr lang="el-GR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Δ</a:t>
            </a:r>
            <a:r>
              <a:rPr lang="en-US" sz="2000" b="1" i="1" dirty="0" err="1" smtClean="0">
                <a:solidFill>
                  <a:srgbClr val="C00000"/>
                </a:solidFill>
                <a:latin typeface="+mj-lt"/>
                <a:cs typeface="Calibri"/>
              </a:rPr>
              <a:t>W</a:t>
            </a:r>
            <a:r>
              <a:rPr lang="en-US" sz="2000" b="1" i="1" baseline="-25000" dirty="0" err="1" smtClean="0">
                <a:solidFill>
                  <a:srgbClr val="C00000"/>
                </a:solidFill>
                <a:latin typeface="+mj-lt"/>
                <a:cs typeface="Calibri"/>
              </a:rPr>
              <a:t>p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=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0</a:t>
            </a:r>
            <a:r>
              <a:rPr lang="ru-RU" sz="2000" b="1" i="1" dirty="0" smtClean="0">
                <a:solidFill>
                  <a:srgbClr val="C00000"/>
                </a:solidFill>
                <a:latin typeface="+mj-lt"/>
                <a:cs typeface="Calibri"/>
              </a:rPr>
              <a:t> </a:t>
            </a:r>
            <a:r>
              <a:rPr lang="ru-RU" sz="2000" b="1" i="1" dirty="0" smtClean="0">
                <a:latin typeface="+mj-lt"/>
                <a:cs typeface="Calibri"/>
              </a:rPr>
              <a:t>– </a:t>
            </a:r>
            <a:r>
              <a:rPr lang="ru-RU" sz="2000" b="1" dirty="0" smtClean="0">
                <a:latin typeface="+mj-lt"/>
                <a:cs typeface="Calibri"/>
              </a:rPr>
              <a:t>потенциальная энергия не изменяется и  кинетическая энергия   постоянна.</a:t>
            </a:r>
            <a:endParaRPr lang="ru-RU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6365470"/>
            <a:ext cx="7397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! ! !      На замкнутой траектории работа поля равна нулю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 build="allAtOnce"/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14149" y="342765"/>
            <a:ext cx="681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Потенциал электростатического поля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1708945"/>
            <a:ext cx="8928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</a:rPr>
              <a:t>Работа поля при перемещении тела из одной точки в другую не зависит от формы траектории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latin typeface="+mj-lt"/>
              </a:rPr>
              <a:t>Работа поля при перемещении тела на замкнутой траектории   равна нулю</a:t>
            </a:r>
          </a:p>
          <a:p>
            <a:endParaRPr lang="ru-RU" sz="2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9892" y="1247280"/>
            <a:ext cx="4584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Потенциальное поле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 rot="16200000">
            <a:off x="4250907" y="-1149735"/>
            <a:ext cx="504056" cy="8424938"/>
          </a:xfrm>
          <a:prstGeom prst="leftBrace">
            <a:avLst>
              <a:gd name="adj1" fmla="val 106672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76672" y="3255942"/>
            <a:ext cx="7479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</a:rPr>
              <a:t>Любое электростатическое поле потенциально;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</a:rPr>
              <a:t>Только  для однородного электростатического  поля  применима формула   </a:t>
            </a:r>
            <a:r>
              <a:rPr lang="en-US" sz="2000" b="1" i="1" dirty="0" err="1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W</a:t>
            </a:r>
            <a:r>
              <a:rPr lang="en-US" sz="2000" b="1" i="1" baseline="-25000" dirty="0" err="1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p</a:t>
            </a:r>
            <a:r>
              <a:rPr lang="ru-RU" sz="2000" b="1" i="1" dirty="0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=</a:t>
            </a:r>
            <a:r>
              <a:rPr lang="ru-RU" sz="2000" b="1" i="1" dirty="0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 </a:t>
            </a:r>
            <a:r>
              <a:rPr lang="en-US" sz="2000" b="1" i="1" dirty="0" err="1" smtClean="0">
                <a:solidFill>
                  <a:srgbClr val="C00000"/>
                </a:solidFill>
                <a:latin typeface="Cambria" pitchFamily="18" charset="0"/>
                <a:cs typeface="Calibri"/>
              </a:rPr>
              <a:t>qEd</a:t>
            </a:r>
            <a:endParaRPr lang="ru-RU" sz="2000" b="1" i="1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342900" indent="-342900" algn="ctr">
              <a:buFont typeface="Arial" pitchFamily="34" charset="0"/>
              <a:buChar char="•"/>
            </a:pPr>
            <a:endParaRPr lang="ru-RU" sz="20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4293096"/>
            <a:ext cx="4654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Потенциалом </a:t>
            </a:r>
            <a:r>
              <a:rPr lang="ru-RU" sz="2000" b="1" dirty="0" smtClean="0">
                <a:latin typeface="+mj-lt"/>
              </a:rPr>
              <a:t> электростатического поля называют отношение потенциальной  энергии  заряда</a:t>
            </a:r>
          </a:p>
          <a:p>
            <a:pPr algn="ctr"/>
            <a:r>
              <a:rPr lang="ru-RU" sz="2000" b="1" dirty="0" smtClean="0">
                <a:latin typeface="+mj-lt"/>
              </a:rPr>
              <a:t> в  поле  к  этому  заряду  </a:t>
            </a:r>
            <a:endParaRPr lang="ru-RU" sz="2000" b="1" dirty="0">
              <a:latin typeface="+mj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3528" y="4293096"/>
            <a:ext cx="4654282" cy="132343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6084168" y="4466724"/>
            <a:ext cx="2321469" cy="1105104"/>
            <a:chOff x="2485054" y="5289915"/>
            <a:chExt cx="2321469" cy="1105104"/>
          </a:xfrm>
        </p:grpSpPr>
        <p:sp>
          <p:nvSpPr>
            <p:cNvPr id="20" name="TextBox 19"/>
            <p:cNvSpPr txBox="1"/>
            <p:nvPr/>
          </p:nvSpPr>
          <p:spPr>
            <a:xfrm>
              <a:off x="2485054" y="5604374"/>
              <a:ext cx="23214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600" b="1" dirty="0" smtClean="0">
                  <a:solidFill>
                    <a:srgbClr val="C00000"/>
                  </a:solidFill>
                  <a:latin typeface="+mj-lt"/>
                </a:rPr>
                <a:t>φ</a:t>
              </a:r>
              <a:r>
                <a:rPr lang="ru-RU" sz="3600" b="1" dirty="0" smtClean="0">
                  <a:solidFill>
                    <a:srgbClr val="C00000"/>
                  </a:solidFill>
                  <a:latin typeface="+mj-lt"/>
                </a:rPr>
                <a:t> </a:t>
              </a:r>
              <a:r>
                <a:rPr lang="el-GR" sz="3600" b="1" dirty="0" smtClean="0">
                  <a:solidFill>
                    <a:srgbClr val="C00000"/>
                  </a:solidFill>
                  <a:latin typeface="+mj-lt"/>
                </a:rPr>
                <a:t>=</a:t>
              </a:r>
              <a:r>
                <a:rPr lang="ru-RU" sz="3600" b="1" dirty="0" smtClean="0">
                  <a:solidFill>
                    <a:srgbClr val="C00000"/>
                  </a:solidFill>
                  <a:latin typeface="+mj-lt"/>
                </a:rPr>
                <a:t>              </a:t>
              </a:r>
              <a:endParaRPr lang="ru-RU" sz="3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345641" y="5289915"/>
              <a:ext cx="84991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 err="1">
                  <a:solidFill>
                    <a:srgbClr val="C00000"/>
                  </a:solidFill>
                  <a:latin typeface="+mj-lt"/>
                  <a:cs typeface="Calibri"/>
                </a:rPr>
                <a:t>W</a:t>
              </a:r>
              <a:r>
                <a:rPr lang="en-US" sz="3600" b="1" i="1" baseline="-25000" dirty="0" err="1">
                  <a:solidFill>
                    <a:srgbClr val="C00000"/>
                  </a:solidFill>
                  <a:latin typeface="+mj-lt"/>
                  <a:cs typeface="Calibri"/>
                </a:rPr>
                <a:t>p</a:t>
              </a:r>
              <a:endParaRPr lang="ru-RU" sz="3600" dirty="0">
                <a:latin typeface="+mj-lt"/>
              </a:endParaRPr>
            </a:p>
          </p:txBody>
        </p: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362924" y="5927539"/>
              <a:ext cx="601925" cy="0"/>
            </a:xfrm>
            <a:prstGeom prst="line">
              <a:avLst/>
            </a:prstGeom>
            <a:ln w="158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рямоугольник 30"/>
            <p:cNvSpPr/>
            <p:nvPr/>
          </p:nvSpPr>
          <p:spPr>
            <a:xfrm>
              <a:off x="3362924" y="5748688"/>
              <a:ext cx="47160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solidFill>
                    <a:srgbClr val="C00000"/>
                  </a:solidFill>
                  <a:latin typeface="+mj-lt"/>
                  <a:cs typeface="Calibri"/>
                </a:rPr>
                <a:t>q</a:t>
              </a:r>
              <a:endParaRPr lang="ru-RU" sz="3600" i="1" dirty="0">
                <a:latin typeface="+mj-lt"/>
              </a:endParaRPr>
            </a:p>
          </p:txBody>
        </p:sp>
      </p:grpSp>
      <p:sp>
        <p:nvSpPr>
          <p:cNvPr id="33" name="Скругленный прямоугольник 32"/>
          <p:cNvSpPr/>
          <p:nvPr/>
        </p:nvSpPr>
        <p:spPr>
          <a:xfrm>
            <a:off x="5940152" y="4509120"/>
            <a:ext cx="1776613" cy="108012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231229" y="6359546"/>
            <a:ext cx="6610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Потенциал – энергетическая  характеристика  поля 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5736" y="5805264"/>
            <a:ext cx="4701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Единица потенциала 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в СИ: 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1[</a:t>
            </a:r>
            <a:r>
              <a:rPr lang="el-GR" sz="2000" b="1" dirty="0" smtClean="0">
                <a:solidFill>
                  <a:srgbClr val="C00000"/>
                </a:solidFill>
                <a:latin typeface="+mj-lt"/>
              </a:rPr>
              <a:t>φ]=1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B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5" grpId="0"/>
      <p:bldP spid="6" grpId="0" animBg="1"/>
      <p:bldP spid="7" grpId="0"/>
      <p:bldP spid="18" grpId="0"/>
      <p:bldP spid="19" grpId="0" animBg="1"/>
      <p:bldP spid="33" grpId="0" animBg="1"/>
      <p:bldP spid="34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119733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74169" y="342765"/>
            <a:ext cx="4090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Разность потенциалов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9056" y="1268760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Значение потенциала </a:t>
            </a:r>
            <a:r>
              <a:rPr lang="ru-RU" sz="2000" b="1" dirty="0" smtClean="0">
                <a:latin typeface="+mj-lt"/>
              </a:rPr>
              <a:t>в данной точке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зависит </a:t>
            </a:r>
            <a:r>
              <a:rPr lang="ru-RU" sz="2000" b="1" dirty="0" smtClean="0">
                <a:latin typeface="+mj-lt"/>
              </a:rPr>
              <a:t>от выбора нулевого уровня для отсчета потенциала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Изменение</a:t>
            </a:r>
            <a:r>
              <a:rPr lang="ru-RU" sz="2000" b="1" dirty="0" smtClean="0">
                <a:latin typeface="+mj-lt"/>
              </a:rPr>
              <a:t> же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потенциала</a:t>
            </a:r>
            <a:r>
              <a:rPr lang="ru-RU" sz="2000" b="1" dirty="0" smtClean="0">
                <a:latin typeface="+mj-lt"/>
              </a:rPr>
              <a:t> от выбора нулевого уровня отсчета потенциала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не зависит.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056" y="2492896"/>
            <a:ext cx="8737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 smtClean="0">
                <a:latin typeface="+mj-lt"/>
                <a:cs typeface="Calibri"/>
              </a:rPr>
              <a:t>W</a:t>
            </a:r>
            <a:r>
              <a:rPr lang="en-US" sz="2000" b="1" i="1" baseline="-25000" dirty="0" err="1" smtClean="0">
                <a:latin typeface="+mj-lt"/>
                <a:cs typeface="Calibri"/>
              </a:rPr>
              <a:t>p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=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q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endParaRPr lang="ru-RU" sz="2000" b="1" i="1" dirty="0" smtClean="0">
              <a:latin typeface="+mj-lt"/>
              <a:cs typeface="Calibri"/>
            </a:endParaRPr>
          </a:p>
          <a:p>
            <a:pPr algn="ctr"/>
            <a:r>
              <a:rPr lang="el-GR" sz="2000" b="1" i="1" dirty="0" smtClean="0">
                <a:latin typeface="+mj-lt"/>
                <a:cs typeface="Calibri"/>
              </a:rPr>
              <a:t>Α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=</a:t>
            </a:r>
            <a:r>
              <a:rPr lang="ru-RU" sz="2000" b="1" i="1" dirty="0" smtClean="0">
                <a:latin typeface="+mj-lt"/>
                <a:cs typeface="Calibri"/>
              </a:rPr>
              <a:t> – </a:t>
            </a:r>
            <a:r>
              <a:rPr lang="el-GR" sz="2000" b="1" i="1" dirty="0" smtClean="0">
                <a:latin typeface="+mj-lt"/>
                <a:cs typeface="Calibri"/>
              </a:rPr>
              <a:t>(</a:t>
            </a:r>
            <a:r>
              <a:rPr lang="en-US" sz="2000" b="1" i="1" dirty="0" smtClean="0">
                <a:latin typeface="+mj-lt"/>
                <a:cs typeface="Calibri"/>
              </a:rPr>
              <a:t>W</a:t>
            </a:r>
            <a:r>
              <a:rPr lang="en-US" sz="2000" b="1" i="1" baseline="-25000" dirty="0" smtClean="0">
                <a:latin typeface="+mj-lt"/>
                <a:cs typeface="Calibri"/>
              </a:rPr>
              <a:t>p2</a:t>
            </a:r>
            <a:r>
              <a:rPr lang="ru-RU" sz="2000" b="1" i="1" dirty="0" smtClean="0">
                <a:latin typeface="+mj-lt"/>
                <a:cs typeface="Calibri"/>
              </a:rPr>
              <a:t>  – </a:t>
            </a:r>
            <a:r>
              <a:rPr lang="en-US" sz="2000" b="1" i="1" dirty="0" smtClean="0">
                <a:latin typeface="+mj-lt"/>
                <a:cs typeface="Calibri"/>
              </a:rPr>
              <a:t>W</a:t>
            </a:r>
            <a:r>
              <a:rPr lang="en-US" sz="2000" b="1" i="1" baseline="-25000" dirty="0" smtClean="0">
                <a:latin typeface="+mj-lt"/>
                <a:cs typeface="Calibri"/>
              </a:rPr>
              <a:t>p1</a:t>
            </a:r>
            <a:r>
              <a:rPr lang="en-US" sz="2000" b="1" i="1" dirty="0" smtClean="0">
                <a:latin typeface="+mj-lt"/>
                <a:cs typeface="Calibri"/>
              </a:rPr>
              <a:t>)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=</a:t>
            </a:r>
            <a:r>
              <a:rPr lang="ru-RU" sz="2000" b="1" i="1" dirty="0" smtClean="0">
                <a:latin typeface="+mj-lt"/>
                <a:cs typeface="Calibri"/>
              </a:rPr>
              <a:t> – </a:t>
            </a:r>
            <a:r>
              <a:rPr lang="en-US" sz="2000" b="1" i="1" dirty="0" smtClean="0">
                <a:latin typeface="+mj-lt"/>
                <a:cs typeface="Calibri"/>
              </a:rPr>
              <a:t>q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(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2</a:t>
            </a:r>
            <a:r>
              <a:rPr lang="ru-RU" sz="2000" b="1" i="1" dirty="0" smtClean="0">
                <a:latin typeface="+mj-lt"/>
                <a:cs typeface="Calibri"/>
              </a:rPr>
              <a:t> –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1</a:t>
            </a:r>
            <a:r>
              <a:rPr lang="el-GR" sz="2000" b="1" i="1" dirty="0" smtClean="0">
                <a:latin typeface="+mj-lt"/>
                <a:cs typeface="Calibri"/>
              </a:rPr>
              <a:t>)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=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q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(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1</a:t>
            </a:r>
            <a:r>
              <a:rPr lang="ru-RU" sz="2000" b="1" i="1" dirty="0" smtClean="0">
                <a:latin typeface="+mj-lt"/>
                <a:cs typeface="Calibri"/>
              </a:rPr>
              <a:t> –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2</a:t>
            </a:r>
            <a:r>
              <a:rPr lang="el-GR" sz="2000" b="1" i="1" dirty="0" smtClean="0">
                <a:latin typeface="+mj-lt"/>
                <a:cs typeface="Calibri"/>
              </a:rPr>
              <a:t>)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=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qU</a:t>
            </a:r>
            <a:r>
              <a:rPr lang="ru-RU" sz="2000" b="1" i="1" dirty="0" smtClean="0">
                <a:latin typeface="+mj-lt"/>
                <a:cs typeface="Calibri"/>
              </a:rPr>
              <a:t>      </a:t>
            </a:r>
            <a:endParaRPr lang="ru-RU" sz="2000" b="1" i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714" y="3226994"/>
            <a:ext cx="8490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+mj-lt"/>
              </a:rPr>
              <a:t>где</a:t>
            </a:r>
            <a:r>
              <a:rPr lang="ru-RU" sz="2000" b="1" i="1" dirty="0">
                <a:latin typeface="+mj-lt"/>
              </a:rPr>
              <a:t>  </a:t>
            </a:r>
            <a:r>
              <a:rPr lang="en-US" sz="2000" b="1" i="1" dirty="0">
                <a:latin typeface="+mj-lt"/>
              </a:rPr>
              <a:t>U</a:t>
            </a:r>
            <a:r>
              <a:rPr lang="ru-RU" sz="2000" b="1" i="1" dirty="0">
                <a:latin typeface="+mj-lt"/>
              </a:rPr>
              <a:t> </a:t>
            </a:r>
            <a:r>
              <a:rPr lang="en-US" sz="2000" b="1" i="1" dirty="0">
                <a:latin typeface="+mj-lt"/>
              </a:rPr>
              <a:t>=</a:t>
            </a:r>
            <a:r>
              <a:rPr lang="ru-RU" sz="2000" b="1" i="1" dirty="0">
                <a:latin typeface="+mj-lt"/>
              </a:rPr>
              <a:t> </a:t>
            </a:r>
            <a:r>
              <a:rPr lang="el-GR" sz="2000" b="1" i="1" dirty="0">
                <a:latin typeface="+mj-lt"/>
              </a:rPr>
              <a:t>φ</a:t>
            </a:r>
            <a:r>
              <a:rPr lang="el-GR" sz="2000" b="1" i="1" baseline="-25000" dirty="0">
                <a:latin typeface="+mj-lt"/>
              </a:rPr>
              <a:t>1</a:t>
            </a:r>
            <a:r>
              <a:rPr lang="ru-RU" sz="2000" b="1" i="1" dirty="0">
                <a:latin typeface="+mj-lt"/>
              </a:rPr>
              <a:t> – </a:t>
            </a:r>
            <a:r>
              <a:rPr lang="el-GR" sz="2000" b="1" i="1" dirty="0">
                <a:latin typeface="+mj-lt"/>
              </a:rPr>
              <a:t>φ</a:t>
            </a:r>
            <a:r>
              <a:rPr lang="el-GR" sz="2000" b="1" i="1" baseline="-25000" dirty="0">
                <a:latin typeface="+mj-lt"/>
              </a:rPr>
              <a:t>2</a:t>
            </a:r>
            <a:r>
              <a:rPr lang="ru-RU" sz="2000" b="1" i="1" baseline="-25000" dirty="0">
                <a:latin typeface="+mj-lt"/>
              </a:rPr>
              <a:t>    </a:t>
            </a:r>
            <a:r>
              <a:rPr lang="ru-RU" sz="2000" b="1" i="1" dirty="0">
                <a:latin typeface="+mj-lt"/>
              </a:rPr>
              <a:t>- </a:t>
            </a:r>
            <a:r>
              <a:rPr lang="ru-RU" sz="2000" b="1" dirty="0" smtClean="0">
                <a:latin typeface="+mj-lt"/>
              </a:rPr>
              <a:t>разность  потенциалов,  т. е.  разность  значений</a:t>
            </a:r>
          </a:p>
          <a:p>
            <a:r>
              <a:rPr lang="ru-RU" sz="2000" b="1" dirty="0" smtClean="0">
                <a:latin typeface="+mj-lt"/>
              </a:rPr>
              <a:t>потенциала  в  начальной  и  конечной  точках  траектории</a:t>
            </a:r>
            <a:endParaRPr lang="ru-RU" sz="2000" b="1" baseline="-25000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4077072"/>
            <a:ext cx="24096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+mj-lt"/>
              </a:rPr>
              <a:t>U</a:t>
            </a:r>
            <a:r>
              <a:rPr lang="ru-RU" sz="2000" b="1" i="1" dirty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=</a:t>
            </a:r>
            <a:r>
              <a:rPr lang="ru-RU" sz="2000" b="1" i="1" dirty="0" smtClean="0">
                <a:latin typeface="+mj-lt"/>
              </a:rPr>
              <a:t>  </a:t>
            </a:r>
            <a:r>
              <a:rPr lang="el-GR" sz="2000" b="1" i="1" dirty="0">
                <a:latin typeface="+mj-lt"/>
              </a:rPr>
              <a:t>φ</a:t>
            </a:r>
            <a:r>
              <a:rPr lang="el-GR" sz="2000" b="1" i="1" baseline="-25000" dirty="0">
                <a:latin typeface="+mj-lt"/>
              </a:rPr>
              <a:t>1</a:t>
            </a:r>
            <a:r>
              <a:rPr lang="ru-RU" sz="2000" b="1" i="1" dirty="0">
                <a:latin typeface="+mj-lt"/>
              </a:rPr>
              <a:t> – </a:t>
            </a:r>
            <a:r>
              <a:rPr lang="el-GR" sz="2000" b="1" i="1" dirty="0" smtClean="0">
                <a:latin typeface="+mj-lt"/>
              </a:rPr>
              <a:t>φ</a:t>
            </a:r>
            <a:r>
              <a:rPr lang="el-GR" sz="2000" b="1" i="1" baseline="-25000" dirty="0" smtClean="0">
                <a:latin typeface="+mj-lt"/>
              </a:rPr>
              <a:t>2</a:t>
            </a:r>
            <a:r>
              <a:rPr lang="ru-RU" sz="2000" b="1" i="1" baseline="-25000" dirty="0" smtClean="0">
                <a:latin typeface="+mj-lt"/>
              </a:rPr>
              <a:t>  </a:t>
            </a:r>
            <a:r>
              <a:rPr lang="ru-RU" sz="2000" b="1" i="1" dirty="0" smtClean="0">
                <a:latin typeface="+mj-lt"/>
              </a:rPr>
              <a:t>=  </a:t>
            </a:r>
            <a:r>
              <a:rPr lang="el-GR" sz="2000" b="1" i="1" dirty="0" smtClean="0">
                <a:latin typeface="+mj-lt"/>
              </a:rPr>
              <a:t>Α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el-GR" sz="2000" b="1" i="1" dirty="0" smtClean="0">
                <a:latin typeface="+mj-lt"/>
              </a:rPr>
              <a:t>/</a:t>
            </a:r>
            <a:r>
              <a:rPr lang="en-US" sz="2000" b="1" i="1" dirty="0" smtClean="0">
                <a:latin typeface="+mj-lt"/>
              </a:rPr>
              <a:t>q</a:t>
            </a:r>
            <a:r>
              <a:rPr lang="ru-RU" sz="2000" b="1" i="1" baseline="-25000" dirty="0" smtClean="0">
                <a:latin typeface="+mj-lt"/>
              </a:rPr>
              <a:t>  </a:t>
            </a:r>
            <a:endParaRPr lang="ru-RU" sz="2000" dirty="0">
              <a:latin typeface="+mj-lt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03848" y="4005063"/>
            <a:ext cx="2347051" cy="64807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9056" y="4797152"/>
            <a:ext cx="8521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Разность потенциалов </a:t>
            </a:r>
            <a:r>
              <a:rPr lang="ru-RU" sz="2000" b="1" dirty="0" smtClean="0">
                <a:latin typeface="+mj-lt"/>
              </a:rPr>
              <a:t>( напряжение) между двумя точками равна отношению работы поля при перемещении заряда из начальной точки в конечную к этому заряду.</a:t>
            </a:r>
            <a:endParaRPr lang="ru-RU" sz="2000" b="1" dirty="0">
              <a:latin typeface="+mj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4502" y="4791723"/>
            <a:ext cx="8695514" cy="108554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68057" y="5880639"/>
            <a:ext cx="748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Единица  разности потенциалов  в СИ: 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1[</a:t>
            </a:r>
            <a:r>
              <a:rPr lang="el-GR" sz="2000" b="1" dirty="0">
                <a:solidFill>
                  <a:srgbClr val="C00000"/>
                </a:solidFill>
                <a:latin typeface="+mj-lt"/>
              </a:rPr>
              <a:t>U</a:t>
            </a:r>
            <a:r>
              <a:rPr lang="el-GR" sz="2000" b="1" dirty="0" smtClean="0">
                <a:solidFill>
                  <a:srgbClr val="C00000"/>
                </a:solidFill>
                <a:latin typeface="+mj-lt"/>
              </a:rPr>
              <a:t>]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+mj-lt"/>
              </a:rPr>
              <a:t>=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l-GR" sz="2000" b="1" dirty="0" smtClean="0">
                <a:solidFill>
                  <a:srgbClr val="C00000"/>
                </a:solidFill>
                <a:latin typeface="+mj-lt"/>
              </a:rPr>
              <a:t>1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Дж/ Кл  = 1 В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3" grpId="0"/>
      <p:bldP spid="5" grpId="0"/>
      <p:bldP spid="7" grpId="0"/>
      <p:bldP spid="12" grpId="0" animBg="1"/>
      <p:bldP spid="8" grpId="0"/>
      <p:bldP spid="14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8596" y="116632"/>
            <a:ext cx="8391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Связь между напряженностью электростатического поля и напряжением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1271" y="1628800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21271" y="2132856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29030" y="2565717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00034" y="198884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896978" y="1988840"/>
            <a:ext cx="325277" cy="288032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5417" y="16553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96978" y="16553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2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758840" y="2132856"/>
            <a:ext cx="2138138" cy="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14271" y="1732746"/>
            <a:ext cx="495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Calibri"/>
                <a:cs typeface="Calibri"/>
              </a:rPr>
              <a:t>Δ</a:t>
            </a:r>
            <a:r>
              <a:rPr lang="en-US" sz="2000" b="1" dirty="0" smtClean="0">
                <a:latin typeface="+mj-lt"/>
              </a:rPr>
              <a:t>d</a:t>
            </a:r>
            <a:endParaRPr lang="ru-RU" sz="2000" b="1" baseline="-25000" dirty="0">
              <a:latin typeface="+mj-lt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972347" y="1357220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07704" y="1282496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1503471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</a:rPr>
              <a:t> A </a:t>
            </a:r>
            <a:r>
              <a:rPr lang="ru-RU" sz="2000" b="1" i="1" dirty="0" smtClean="0">
                <a:latin typeface="+mj-lt"/>
                <a:cs typeface="Calibri"/>
              </a:rPr>
              <a:t>= </a:t>
            </a:r>
            <a:r>
              <a:rPr lang="en-US" sz="2000" b="1" i="1" dirty="0">
                <a:latin typeface="+mj-lt"/>
                <a:cs typeface="Calibri"/>
              </a:rPr>
              <a:t>qE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Δ</a:t>
            </a:r>
            <a:r>
              <a:rPr lang="en-US" sz="2000" b="1" i="1" dirty="0" smtClean="0">
                <a:latin typeface="+mj-lt"/>
                <a:cs typeface="Calibri"/>
              </a:rPr>
              <a:t>d</a:t>
            </a:r>
            <a:endParaRPr lang="ru-RU" sz="2000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1908605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Α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>
                <a:latin typeface="+mj-lt"/>
                <a:cs typeface="Calibri"/>
              </a:rPr>
              <a:t>=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q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>
                <a:latin typeface="+mj-lt"/>
                <a:cs typeface="Calibri"/>
              </a:rPr>
              <a:t>(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>
                <a:latin typeface="+mj-lt"/>
                <a:cs typeface="Calibri"/>
              </a:rPr>
              <a:t>φ</a:t>
            </a:r>
            <a:r>
              <a:rPr lang="el-GR" sz="2000" b="1" i="1" baseline="-25000" dirty="0">
                <a:latin typeface="+mj-lt"/>
                <a:cs typeface="Calibri"/>
              </a:rPr>
              <a:t>1</a:t>
            </a:r>
            <a:r>
              <a:rPr lang="ru-RU" sz="2000" b="1" i="1" dirty="0">
                <a:latin typeface="+mj-lt"/>
                <a:cs typeface="Calibri"/>
              </a:rPr>
              <a:t> – </a:t>
            </a:r>
            <a:r>
              <a:rPr lang="el-GR" sz="2000" b="1" i="1" dirty="0">
                <a:latin typeface="+mj-lt"/>
                <a:cs typeface="Calibri"/>
              </a:rPr>
              <a:t>φ</a:t>
            </a:r>
            <a:r>
              <a:rPr lang="el-GR" sz="2000" b="1" i="1" baseline="-25000" dirty="0">
                <a:latin typeface="+mj-lt"/>
                <a:cs typeface="Calibri"/>
              </a:rPr>
              <a:t>2</a:t>
            </a:r>
            <a:r>
              <a:rPr lang="el-GR" sz="2000" b="1" i="1" dirty="0">
                <a:latin typeface="+mj-lt"/>
                <a:cs typeface="Calibri"/>
              </a:rPr>
              <a:t>)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>
                <a:latin typeface="+mj-lt"/>
                <a:cs typeface="Calibri"/>
              </a:rPr>
              <a:t>=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n-US" sz="2000" b="1" i="1" dirty="0">
                <a:latin typeface="+mj-lt"/>
                <a:cs typeface="Calibri"/>
              </a:rPr>
              <a:t>qU</a:t>
            </a:r>
            <a:r>
              <a:rPr lang="ru-RU" sz="2000" b="1" i="1" dirty="0">
                <a:latin typeface="+mj-lt"/>
                <a:cs typeface="Calibri"/>
              </a:rPr>
              <a:t>      </a:t>
            </a:r>
            <a:endParaRPr lang="ru-RU" sz="2000" b="1" i="1" dirty="0">
              <a:latin typeface="+mj-lt"/>
            </a:endParaRPr>
          </a:p>
        </p:txBody>
      </p:sp>
      <p:sp>
        <p:nvSpPr>
          <p:cNvPr id="29" name="Правая фигурная скобка 28"/>
          <p:cNvSpPr/>
          <p:nvPr/>
        </p:nvSpPr>
        <p:spPr>
          <a:xfrm>
            <a:off x="6522176" y="1438290"/>
            <a:ext cx="360040" cy="1101099"/>
          </a:xfrm>
          <a:prstGeom prst="rightBrace">
            <a:avLst>
              <a:gd name="adj1" fmla="val 40227"/>
              <a:gd name="adj2" fmla="val 486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882216" y="1732746"/>
            <a:ext cx="1244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</a:rPr>
              <a:t> </a:t>
            </a:r>
            <a:r>
              <a:rPr lang="ru-RU" sz="2000" b="1" i="1" dirty="0" smtClean="0">
                <a:latin typeface="+mj-lt"/>
              </a:rPr>
              <a:t>U </a:t>
            </a:r>
            <a:r>
              <a:rPr lang="ru-RU" sz="2000" b="1" i="1" dirty="0" smtClean="0">
                <a:latin typeface="+mj-lt"/>
                <a:cs typeface="Calibri"/>
              </a:rPr>
              <a:t>= </a:t>
            </a:r>
            <a:r>
              <a:rPr lang="en-US" sz="2000" b="1" i="1" dirty="0" smtClean="0">
                <a:latin typeface="+mj-lt"/>
                <a:cs typeface="Calibri"/>
              </a:rPr>
              <a:t>E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Δ</a:t>
            </a:r>
            <a:r>
              <a:rPr lang="en-US" sz="2000" b="1" i="1" dirty="0" smtClean="0">
                <a:latin typeface="+mj-lt"/>
                <a:cs typeface="Calibri"/>
              </a:rPr>
              <a:t>d</a:t>
            </a:r>
            <a:endParaRPr lang="ru-RU" sz="2000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15648" y="2780928"/>
            <a:ext cx="1430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</a:rPr>
              <a:t> </a:t>
            </a:r>
            <a:r>
              <a:rPr lang="ru-RU" sz="2000" b="1" i="1" dirty="0" smtClean="0">
                <a:latin typeface="+mj-lt"/>
              </a:rPr>
              <a:t>Е  </a:t>
            </a:r>
            <a:r>
              <a:rPr lang="ru-RU" sz="2000" b="1" i="1" dirty="0" smtClean="0">
                <a:latin typeface="+mj-lt"/>
                <a:cs typeface="Calibri"/>
              </a:rPr>
              <a:t>= </a:t>
            </a:r>
            <a:r>
              <a:rPr lang="en-US" sz="2000" b="1" i="1" dirty="0" smtClean="0">
                <a:latin typeface="+mj-lt"/>
                <a:cs typeface="Calibri"/>
              </a:rPr>
              <a:t>U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/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Δ</a:t>
            </a:r>
            <a:r>
              <a:rPr lang="en-US" sz="2000" b="1" i="1" dirty="0" smtClean="0">
                <a:latin typeface="+mj-lt"/>
                <a:cs typeface="Calibri"/>
              </a:rPr>
              <a:t>d</a:t>
            </a:r>
            <a:endParaRPr lang="ru-RU" sz="2000" dirty="0">
              <a:latin typeface="+mj-lt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9927" y="2656946"/>
            <a:ext cx="1794601" cy="64807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680728" y="2780928"/>
            <a:ext cx="1" cy="31683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74277" y="3414256"/>
            <a:ext cx="36064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Cambria" pitchFamily="18" charset="0"/>
                <a:cs typeface="Calibri"/>
              </a:rPr>
              <a:t>U</a:t>
            </a:r>
            <a:r>
              <a:rPr lang="ru-RU" sz="2000" b="1" i="1" dirty="0" smtClean="0">
                <a:latin typeface="Cambria" pitchFamily="18" charset="0"/>
                <a:cs typeface="Calibri"/>
              </a:rPr>
              <a:t> </a:t>
            </a:r>
            <a:r>
              <a:rPr lang="ru-RU" sz="2000" b="1" dirty="0" smtClean="0">
                <a:latin typeface="Cambria" pitchFamily="18" charset="0"/>
                <a:cs typeface="Calibri"/>
              </a:rPr>
              <a:t> - разность потенциалов </a:t>
            </a:r>
          </a:p>
          <a:p>
            <a:r>
              <a:rPr lang="ru-RU" sz="2000" b="1" dirty="0">
                <a:latin typeface="Cambria" pitchFamily="18" charset="0"/>
                <a:cs typeface="Calibri"/>
              </a:rPr>
              <a:t>м</a:t>
            </a:r>
            <a:r>
              <a:rPr lang="ru-RU" sz="2000" b="1" dirty="0" smtClean="0">
                <a:latin typeface="Cambria" pitchFamily="18" charset="0"/>
                <a:cs typeface="Calibri"/>
              </a:rPr>
              <a:t>ежду точками 1 и 2;</a:t>
            </a:r>
          </a:p>
          <a:p>
            <a:endParaRPr lang="ru-RU" sz="2000" b="1" dirty="0" smtClean="0">
              <a:latin typeface="Cambria" pitchFamily="18" charset="0"/>
              <a:cs typeface="Calibri"/>
            </a:endParaRPr>
          </a:p>
          <a:p>
            <a:r>
              <a:rPr lang="ru-RU" sz="2000" b="1" i="1" dirty="0" smtClean="0">
                <a:latin typeface="Cambria" pitchFamily="18" charset="0"/>
                <a:cs typeface="Calibri"/>
              </a:rPr>
              <a:t>Δ</a:t>
            </a:r>
            <a:r>
              <a:rPr lang="en-US" sz="2000" b="1" i="1" dirty="0" smtClean="0">
                <a:latin typeface="Cambria" pitchFamily="18" charset="0"/>
                <a:cs typeface="Calibri"/>
              </a:rPr>
              <a:t>d</a:t>
            </a:r>
            <a:r>
              <a:rPr lang="ru-RU" sz="2000" b="1" i="1" dirty="0" smtClean="0">
                <a:latin typeface="Cambria" pitchFamily="18" charset="0"/>
                <a:cs typeface="Calibri"/>
              </a:rPr>
              <a:t> </a:t>
            </a:r>
            <a:r>
              <a:rPr lang="ru-RU" sz="2000" b="1" dirty="0" smtClean="0">
                <a:latin typeface="Cambria" pitchFamily="18" charset="0"/>
                <a:cs typeface="Calibri"/>
              </a:rPr>
              <a:t>– вектор перемещения, совпадающий по направлению с вектором  </a:t>
            </a:r>
            <a:r>
              <a:rPr lang="ru-RU" sz="2000" b="1" i="1" dirty="0" smtClean="0">
                <a:latin typeface="Cambria" pitchFamily="18" charset="0"/>
                <a:cs typeface="Calibri"/>
              </a:rPr>
              <a:t>Е</a:t>
            </a:r>
            <a:endParaRPr lang="ru-RU" sz="2000" i="1" dirty="0">
              <a:latin typeface="Cambria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761770" y="1736839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07453" y="4383752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341434" y="4950118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891918" y="3214785"/>
            <a:ext cx="50324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ru-RU" sz="2000" b="1" dirty="0" smtClean="0">
                <a:latin typeface="+mj-lt"/>
                <a:cs typeface="Calibri"/>
              </a:rPr>
              <a:t>Т.к.</a:t>
            </a:r>
            <a:r>
              <a:rPr lang="ru-RU" sz="2000" b="1" i="1" dirty="0" smtClean="0">
                <a:latin typeface="+mj-lt"/>
                <a:cs typeface="Calibri"/>
              </a:rPr>
              <a:t>   </a:t>
            </a:r>
            <a:r>
              <a:rPr lang="el-GR" sz="2000" b="1" i="1" dirty="0" smtClean="0">
                <a:latin typeface="+mj-lt"/>
                <a:cs typeface="Calibri"/>
              </a:rPr>
              <a:t>Α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>
                <a:latin typeface="+mj-lt"/>
                <a:cs typeface="Calibri"/>
              </a:rPr>
              <a:t>=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n-US" sz="2000" b="1" i="1" dirty="0" smtClean="0">
                <a:latin typeface="+mj-lt"/>
                <a:cs typeface="Calibri"/>
              </a:rPr>
              <a:t>q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n-US" sz="2000" b="1" i="1" dirty="0">
                <a:latin typeface="+mj-lt"/>
                <a:cs typeface="Calibri"/>
              </a:rPr>
              <a:t>(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>
                <a:latin typeface="+mj-lt"/>
                <a:cs typeface="Calibri"/>
              </a:rPr>
              <a:t>φ</a:t>
            </a:r>
            <a:r>
              <a:rPr lang="el-GR" sz="2000" b="1" i="1" baseline="-25000" dirty="0">
                <a:latin typeface="+mj-lt"/>
                <a:cs typeface="Calibri"/>
              </a:rPr>
              <a:t>1</a:t>
            </a:r>
            <a:r>
              <a:rPr lang="ru-RU" sz="2000" b="1" i="1" dirty="0">
                <a:latin typeface="+mj-lt"/>
                <a:cs typeface="Calibri"/>
              </a:rPr>
              <a:t> – </a:t>
            </a:r>
            <a:r>
              <a:rPr lang="el-GR" sz="2000" b="1" i="1" dirty="0">
                <a:latin typeface="+mj-lt"/>
                <a:cs typeface="Calibri"/>
              </a:rPr>
              <a:t>φ</a:t>
            </a:r>
            <a:r>
              <a:rPr lang="el-GR" sz="2000" b="1" i="1" baseline="-25000" dirty="0">
                <a:latin typeface="+mj-lt"/>
                <a:cs typeface="Calibri"/>
              </a:rPr>
              <a:t>2</a:t>
            </a:r>
            <a:r>
              <a:rPr lang="el-GR" sz="2000" b="1" i="1" dirty="0">
                <a:latin typeface="+mj-lt"/>
                <a:cs typeface="Calibri"/>
              </a:rPr>
              <a:t>)</a:t>
            </a:r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&gt;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0</a:t>
            </a:r>
            <a:r>
              <a:rPr lang="ru-RU" sz="2000" b="1" i="1" dirty="0" smtClean="0">
                <a:latin typeface="+mj-lt"/>
                <a:cs typeface="Calibri"/>
              </a:rPr>
              <a:t> ,  </a:t>
            </a:r>
            <a:r>
              <a:rPr lang="ru-RU" sz="2000" b="1" dirty="0" smtClean="0">
                <a:latin typeface="+mj-lt"/>
                <a:cs typeface="Calibri"/>
              </a:rPr>
              <a:t>то</a:t>
            </a:r>
            <a:r>
              <a:rPr lang="ru-RU" sz="2000" b="1" i="1" dirty="0" smtClean="0">
                <a:latin typeface="+mj-lt"/>
                <a:cs typeface="Calibri"/>
              </a:rPr>
              <a:t> 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1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&gt;</a:t>
            </a:r>
            <a:r>
              <a:rPr lang="ru-RU" sz="2000" b="1" i="1" dirty="0" smtClean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2</a:t>
            </a:r>
            <a:r>
              <a:rPr lang="ru-RU" sz="2000" b="1" i="1" baseline="-25000" dirty="0" smtClean="0">
                <a:latin typeface="+mj-lt"/>
                <a:cs typeface="Calibri"/>
              </a:rPr>
              <a:t>   </a:t>
            </a:r>
            <a:r>
              <a:rPr lang="ru-RU" sz="2000" b="1" i="1" dirty="0" smtClean="0">
                <a:latin typeface="+mj-lt"/>
                <a:cs typeface="Calibri"/>
              </a:rPr>
              <a:t>=&gt;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  <a:cs typeface="Calibri"/>
              </a:rPr>
              <a:t>! ! ! 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  <a:cs typeface="Calibri"/>
              </a:rPr>
              <a:t>напряженность  электрического  поля   направлена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  <a:cs typeface="Calibri"/>
              </a:rPr>
              <a:t> в  сторону    убывания    потенциала    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35503" y="5153193"/>
            <a:ext cx="3945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Единица напряженности в СИ: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1[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E]=1B/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м</a:t>
            </a:r>
            <a:endParaRPr lang="ru-RU" sz="2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5" name="Управляющая кнопка: назад 34">
            <a:hlinkClick r:id="rId2" action="ppaction://hlinksldjump" highlightClick="1"/>
          </p:cNvPr>
          <p:cNvSpPr/>
          <p:nvPr/>
        </p:nvSpPr>
        <p:spPr>
          <a:xfrm>
            <a:off x="8091061" y="6467333"/>
            <a:ext cx="628908" cy="2606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9" grpId="0"/>
      <p:bldP spid="10" grpId="0"/>
      <p:bldP spid="29" grpId="0" animBg="1"/>
      <p:bldP spid="30" grpId="0"/>
      <p:bldP spid="31" grpId="0"/>
      <p:bldP spid="32" grpId="0" animBg="1"/>
      <p:bldP spid="23" grpId="0"/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5634" y="342765"/>
            <a:ext cx="65078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C00000"/>
                </a:solidFill>
                <a:latin typeface="+mj-lt"/>
              </a:rPr>
              <a:t>Эквипотенциальные поверхности</a:t>
            </a:r>
            <a:endParaRPr lang="ru-RU" sz="32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596" y="1412776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Если провести поверхность, перпендикулярную в каждой точке  силовым линиям, то при перемещении  заряда  вдоль  этой поверхности  электрическое поле не совершает работы,  =&gt; все точки  такой поверхности имеют один и  тот же потенциал.</a:t>
            </a:r>
            <a:endParaRPr lang="ru-RU" sz="20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038" y="4509120"/>
            <a:ext cx="82515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+mj-lt"/>
              </a:rPr>
              <a:t>        Эквипотенциальные</a:t>
            </a:r>
            <a:r>
              <a:rPr lang="ru-RU" sz="2000" b="1" dirty="0" smtClean="0">
                <a:latin typeface="+mj-lt"/>
              </a:rPr>
              <a:t>  – поверхности  равного  потенциала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latin typeface="+mj-lt"/>
              </a:rPr>
              <a:t>для  однородного  поля – плоскости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latin typeface="+mj-lt"/>
              </a:rPr>
              <a:t>д</a:t>
            </a:r>
            <a:r>
              <a:rPr lang="ru-RU" sz="2000" b="1" dirty="0" smtClean="0">
                <a:latin typeface="+mj-lt"/>
              </a:rPr>
              <a:t>ля поля точечного заряда – концентрические сферы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latin typeface="+mj-lt"/>
              </a:rPr>
              <a:t>п</a:t>
            </a:r>
            <a:r>
              <a:rPr lang="ru-RU" sz="2000" b="1" dirty="0" smtClean="0">
                <a:latin typeface="+mj-lt"/>
              </a:rPr>
              <a:t>оверхность  любого проводника   в электростатическом поле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b="1" dirty="0">
              <a:latin typeface="+mj-lt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55576" y="3294476"/>
            <a:ext cx="2556609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04645" y="2744407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200825" y="2744407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033880" y="3313142"/>
            <a:ext cx="216024" cy="15380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035154" y="3284984"/>
            <a:ext cx="0" cy="776822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75007" y="3473340"/>
            <a:ext cx="521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latin typeface="Calibri"/>
                <a:cs typeface="Calibri"/>
              </a:rPr>
              <a:t>Δ</a:t>
            </a:r>
            <a:r>
              <a:rPr lang="en-US" sz="2000" b="1" i="1" dirty="0" smtClean="0">
                <a:latin typeface="+mj-lt"/>
              </a:rPr>
              <a:t>d</a:t>
            </a:r>
            <a:endParaRPr lang="ru-RU" sz="2000" b="1" i="1" baseline="-25000" dirty="0">
              <a:latin typeface="+mj-lt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589654" y="3490236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5940152" y="3148983"/>
            <a:ext cx="1013018" cy="986936"/>
          </a:xfrm>
          <a:prstGeom prst="ellipse">
            <a:avLst/>
          </a:prstGeom>
          <a:noFill/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 rot="355075">
            <a:off x="5562991" y="2784504"/>
            <a:ext cx="1896089" cy="1664578"/>
            <a:chOff x="5364088" y="2736215"/>
            <a:chExt cx="2016224" cy="1772906"/>
          </a:xfrm>
        </p:grpSpPr>
        <p:cxnSp>
          <p:nvCxnSpPr>
            <p:cNvPr id="21" name="Прямая со стрелкой 20"/>
            <p:cNvCxnSpPr/>
            <p:nvPr/>
          </p:nvCxnSpPr>
          <p:spPr>
            <a:xfrm flipV="1">
              <a:off x="5364088" y="2736215"/>
              <a:ext cx="1728192" cy="1772906"/>
            </a:xfrm>
            <a:prstGeom prst="straightConnector1">
              <a:avLst/>
            </a:prstGeom>
            <a:ln w="2222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6660232" y="3214389"/>
              <a:ext cx="720080" cy="676576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Прямая со стрелкой 35"/>
          <p:cNvCxnSpPr/>
          <p:nvPr/>
        </p:nvCxnSpPr>
        <p:spPr>
          <a:xfrm flipV="1">
            <a:off x="5724128" y="2896492"/>
            <a:ext cx="1476697" cy="1396604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6479645" y="2660426"/>
            <a:ext cx="1" cy="1868735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 flipV="1">
            <a:off x="5796136" y="2889900"/>
            <a:ext cx="1327353" cy="1475204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421733" y="3626991"/>
            <a:ext cx="2164780" cy="484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6264561" y="3313142"/>
            <a:ext cx="364202" cy="523220"/>
            <a:chOff x="6129750" y="3011239"/>
            <a:chExt cx="364202" cy="523220"/>
          </a:xfrm>
        </p:grpSpPr>
        <p:sp>
          <p:nvSpPr>
            <p:cNvPr id="64" name="Овал 63"/>
            <p:cNvSpPr/>
            <p:nvPr/>
          </p:nvSpPr>
          <p:spPr>
            <a:xfrm>
              <a:off x="6150237" y="3132198"/>
              <a:ext cx="325277" cy="288032"/>
            </a:xfrm>
            <a:prstGeom prst="ellipse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129750" y="3011239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+</a:t>
              </a:r>
              <a:endParaRPr lang="ru-RU" sz="2800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788969" y="2959102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2869807" y="2991729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971676" y="3218051"/>
            <a:ext cx="521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latin typeface="Calibri"/>
                <a:cs typeface="Calibri"/>
              </a:rPr>
              <a:t>Δ</a:t>
            </a:r>
            <a:r>
              <a:rPr lang="en-US" sz="2000" b="1" i="1" dirty="0" smtClean="0">
                <a:latin typeface="+mj-lt"/>
              </a:rPr>
              <a:t>d</a:t>
            </a:r>
            <a:endParaRPr lang="ru-RU" sz="2000" b="1" i="1" baseline="-25000" dirty="0">
              <a:latin typeface="+mj-lt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7184169" y="3284984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35154" y="2660426"/>
            <a:ext cx="0" cy="178475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6" grpId="0" animBg="1"/>
      <p:bldP spid="16" grpId="0"/>
      <p:bldP spid="20" grpId="0" animBg="1"/>
      <p:bldP spid="66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395536" y="571500"/>
            <a:ext cx="856895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ACA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Любая среда </a:t>
            </a:r>
            <a:r>
              <a:rPr kumimoji="0" lang="ru-RU" altLang="ru-RU" sz="3600" b="1" i="0" u="sng" strike="noStrike" kern="1200" cap="none" spc="0" normalizeH="0" baseline="0" noProof="0" dirty="0">
                <a:ln>
                  <a:noFill/>
                </a:ln>
                <a:solidFill>
                  <a:srgbClr val="CACA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ослабляет</a:t>
            </a: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CACAF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напряженность электрического поля </a:t>
            </a:r>
          </a:p>
        </p:txBody>
      </p:sp>
      <p:sp>
        <p:nvSpPr>
          <p:cNvPr id="6151" name="Прямоугольник 6"/>
          <p:cNvSpPr>
            <a:spLocks noChangeArrowheads="1"/>
          </p:cNvSpPr>
          <p:nvPr/>
        </p:nvSpPr>
        <p:spPr bwMode="auto">
          <a:xfrm>
            <a:off x="251520" y="1988840"/>
            <a:ext cx="867816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Электрические характеристики среды определяются подвижностью заряженных частиц в ней</a:t>
            </a:r>
          </a:p>
        </p:txBody>
      </p:sp>
      <p:pic>
        <p:nvPicPr>
          <p:cNvPr id="8" name="Рисунок 7" descr="2016-03-08 20-41-54 Скриншот экран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429000"/>
            <a:ext cx="586740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500034" y="1214422"/>
            <a:ext cx="8143932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28596" y="1142984"/>
            <a:ext cx="8286808" cy="1588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28596" y="6357958"/>
            <a:ext cx="8215370" cy="1588"/>
          </a:xfrm>
          <a:prstGeom prst="line">
            <a:avLst/>
          </a:prstGeom>
          <a:ln w="603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97478" y="342765"/>
            <a:ext cx="8044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Примеры  эквипотенциальных  поверхностей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81429" y="1844824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81430" y="2420888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09520" y="3645024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09521" y="3022917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09519" y="4293096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9521" y="4869160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09518" y="5445224"/>
            <a:ext cx="3486633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637463" y="1628800"/>
            <a:ext cx="57902" cy="403244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61550" y="1628800"/>
            <a:ext cx="57902" cy="40324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322486" y="1640345"/>
            <a:ext cx="57902" cy="40324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171982" y="1685497"/>
            <a:ext cx="57902" cy="40324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04182" y="147079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>
                <a:cs typeface="Calibri"/>
              </a:rPr>
              <a:t>φ</a:t>
            </a:r>
            <a:r>
              <a:rPr lang="el-GR" b="1" i="1" baseline="-25000" dirty="0">
                <a:cs typeface="Calibri"/>
              </a:rPr>
              <a:t>1</a:t>
            </a:r>
            <a:r>
              <a:rPr lang="ru-RU" b="1" i="1" dirty="0">
                <a:cs typeface="Calibri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61550" y="1455679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 smtClean="0">
                <a:cs typeface="Calibri"/>
              </a:rPr>
              <a:t>φ</a:t>
            </a:r>
            <a:r>
              <a:rPr lang="ru-RU" b="1" i="1" baseline="-25000" dirty="0">
                <a:cs typeface="Calibri"/>
              </a:rPr>
              <a:t>2</a:t>
            </a:r>
            <a:r>
              <a:rPr lang="ru-RU" b="1" i="1" dirty="0" smtClean="0">
                <a:cs typeface="Calibri"/>
              </a:rPr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27957" y="147533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 smtClean="0">
                <a:cs typeface="Calibri"/>
              </a:rPr>
              <a:t>φ</a:t>
            </a:r>
            <a:r>
              <a:rPr lang="ru-RU" b="1" i="1" baseline="-25000" dirty="0">
                <a:cs typeface="Calibri"/>
              </a:rPr>
              <a:t>3</a:t>
            </a:r>
            <a:r>
              <a:rPr lang="ru-RU" b="1" i="1" dirty="0" smtClean="0">
                <a:cs typeface="Calibri"/>
              </a:rPr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71982" y="147079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 smtClean="0">
                <a:cs typeface="Calibri"/>
              </a:rPr>
              <a:t>φ</a:t>
            </a:r>
            <a:r>
              <a:rPr lang="ru-RU" b="1" i="1" baseline="-25000" dirty="0">
                <a:cs typeface="Calibri"/>
              </a:rPr>
              <a:t>4</a:t>
            </a:r>
            <a:r>
              <a:rPr lang="ru-RU" b="1" i="1" dirty="0" smtClean="0">
                <a:cs typeface="Calibri"/>
              </a:rPr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00400" y="5717945"/>
            <a:ext cx="23294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ru-RU" sz="2000" b="1" i="1" baseline="-25000" dirty="0">
                <a:latin typeface="+mj-lt"/>
                <a:cs typeface="Calibri"/>
              </a:rPr>
              <a:t>4</a:t>
            </a:r>
            <a:r>
              <a:rPr lang="ru-RU" sz="2000" b="1" i="1" dirty="0" smtClean="0">
                <a:latin typeface="+mj-lt"/>
                <a:cs typeface="Calibri"/>
              </a:rPr>
              <a:t> &lt;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ru-RU" sz="2000" b="1" i="1" baseline="-25000" dirty="0">
                <a:latin typeface="+mj-lt"/>
                <a:cs typeface="Calibri"/>
              </a:rPr>
              <a:t>3</a:t>
            </a:r>
            <a:r>
              <a:rPr lang="ru-RU" sz="2000" b="1" i="1" dirty="0" smtClean="0">
                <a:latin typeface="+mj-lt"/>
                <a:cs typeface="Calibri"/>
              </a:rPr>
              <a:t> &lt;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ru-RU" sz="2000" b="1" i="1" baseline="-25000" dirty="0">
                <a:latin typeface="+mj-lt"/>
                <a:cs typeface="Calibri"/>
              </a:rPr>
              <a:t>2</a:t>
            </a:r>
            <a:r>
              <a:rPr lang="ru-RU" sz="2000" b="1" i="1" dirty="0" smtClean="0">
                <a:latin typeface="+mj-lt"/>
                <a:cs typeface="Calibri"/>
              </a:rPr>
              <a:t> &lt;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1</a:t>
            </a:r>
            <a:r>
              <a:rPr lang="ru-RU" sz="2000" b="1" i="1" dirty="0" smtClean="0">
                <a:latin typeface="+mj-lt"/>
                <a:cs typeface="Calibri"/>
              </a:rPr>
              <a:t>   </a:t>
            </a:r>
            <a:endParaRPr lang="ru-RU" sz="20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65089" y="2014953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3429732" y="2089677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788024" y="1786156"/>
            <a:ext cx="3098593" cy="3059131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211960" y="3276214"/>
            <a:ext cx="4176464" cy="0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788024" y="1786156"/>
            <a:ext cx="2949512" cy="3083006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6292818" y="1340768"/>
            <a:ext cx="7374" cy="3888432"/>
          </a:xfrm>
          <a:prstGeom prst="straightConnector1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6298" y="1743690"/>
            <a:ext cx="675616" cy="404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Bookman Old Style" pitchFamily="18" charset="0"/>
              </a:rPr>
              <a:t>Е  </a:t>
            </a:r>
            <a:endParaRPr lang="ru-RU" sz="2000" b="1" i="1" dirty="0">
              <a:latin typeface="Bookman Old Style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7854178" y="1784173"/>
            <a:ext cx="29258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5735787" y="2748627"/>
            <a:ext cx="1152128" cy="1072713"/>
          </a:xfrm>
          <a:prstGeom prst="ellipse">
            <a:avLst/>
          </a:prstGeom>
          <a:noFill/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5282145" y="2224913"/>
            <a:ext cx="2061461" cy="2076959"/>
          </a:xfrm>
          <a:prstGeom prst="ellipse">
            <a:avLst/>
          </a:prstGeom>
          <a:noFill/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4789432" y="1743690"/>
            <a:ext cx="3021520" cy="3027326"/>
          </a:xfrm>
          <a:prstGeom prst="ellipse">
            <a:avLst/>
          </a:prstGeom>
          <a:noFill/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6210056" y="242772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>
                <a:cs typeface="Calibri"/>
              </a:rPr>
              <a:t>φ</a:t>
            </a:r>
            <a:r>
              <a:rPr lang="el-GR" b="1" i="1" baseline="-25000" dirty="0">
                <a:cs typeface="Calibri"/>
              </a:rPr>
              <a:t>1</a:t>
            </a:r>
            <a:r>
              <a:rPr lang="ru-RU" b="1" i="1" dirty="0">
                <a:cs typeface="Calibri"/>
              </a:rPr>
              <a:t> 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337320" y="1905011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 smtClean="0">
                <a:cs typeface="Calibri"/>
              </a:rPr>
              <a:t>φ</a:t>
            </a:r>
            <a:r>
              <a:rPr lang="ru-RU" b="1" i="1" baseline="-25000" dirty="0">
                <a:cs typeface="Calibri"/>
              </a:rPr>
              <a:t>2</a:t>
            </a:r>
            <a:r>
              <a:rPr lang="ru-RU" b="1" i="1" dirty="0" smtClean="0">
                <a:cs typeface="Calibri"/>
              </a:rPr>
              <a:t> </a:t>
            </a:r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6459560" y="1455679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cs typeface="Calibri"/>
              </a:rPr>
              <a:t> </a:t>
            </a:r>
            <a:r>
              <a:rPr lang="el-GR" b="1" i="1" dirty="0" smtClean="0">
                <a:cs typeface="Calibri"/>
              </a:rPr>
              <a:t>φ</a:t>
            </a:r>
            <a:r>
              <a:rPr lang="ru-RU" b="1" i="1" baseline="-25000" dirty="0">
                <a:cs typeface="Calibri"/>
              </a:rPr>
              <a:t>3</a:t>
            </a:r>
            <a:r>
              <a:rPr lang="ru-RU" b="1" i="1" dirty="0" smtClean="0">
                <a:cs typeface="Calibri"/>
              </a:rPr>
              <a:t> 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681860" y="5717945"/>
            <a:ext cx="1784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  <a:cs typeface="Calibri"/>
              </a:rPr>
              <a:t>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ru-RU" sz="2000" b="1" i="1" baseline="-25000" dirty="0">
                <a:latin typeface="+mj-lt"/>
                <a:cs typeface="Calibri"/>
              </a:rPr>
              <a:t>3</a:t>
            </a:r>
            <a:r>
              <a:rPr lang="ru-RU" sz="2000" b="1" i="1" dirty="0" smtClean="0">
                <a:latin typeface="+mj-lt"/>
                <a:cs typeface="Calibri"/>
              </a:rPr>
              <a:t> &lt;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ru-RU" sz="2000" b="1" i="1" baseline="-25000" dirty="0">
                <a:latin typeface="+mj-lt"/>
                <a:cs typeface="Calibri"/>
              </a:rPr>
              <a:t>2</a:t>
            </a:r>
            <a:r>
              <a:rPr lang="ru-RU" sz="2000" b="1" i="1" dirty="0" smtClean="0">
                <a:latin typeface="+mj-lt"/>
                <a:cs typeface="Calibri"/>
              </a:rPr>
              <a:t> &lt; </a:t>
            </a:r>
            <a:r>
              <a:rPr lang="el-GR" sz="2000" b="1" i="1" dirty="0" smtClean="0">
                <a:latin typeface="+mj-lt"/>
                <a:cs typeface="Calibri"/>
              </a:rPr>
              <a:t>φ</a:t>
            </a:r>
            <a:r>
              <a:rPr lang="el-GR" sz="2000" b="1" i="1" baseline="-25000" dirty="0" smtClean="0">
                <a:latin typeface="+mj-lt"/>
                <a:cs typeface="Calibri"/>
              </a:rPr>
              <a:t>1</a:t>
            </a:r>
            <a:r>
              <a:rPr lang="ru-RU" sz="2000" b="1" i="1" dirty="0" smtClean="0">
                <a:latin typeface="+mj-lt"/>
                <a:cs typeface="Calibri"/>
              </a:rPr>
              <a:t>   </a:t>
            </a:r>
            <a:endParaRPr lang="ru-RU" sz="2000" dirty="0">
              <a:latin typeface="+mj-lt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6129750" y="3011239"/>
            <a:ext cx="364202" cy="523220"/>
            <a:chOff x="6129750" y="3011239"/>
            <a:chExt cx="364202" cy="523220"/>
          </a:xfrm>
        </p:grpSpPr>
        <p:sp>
          <p:nvSpPr>
            <p:cNvPr id="41" name="Овал 40"/>
            <p:cNvSpPr/>
            <p:nvPr/>
          </p:nvSpPr>
          <p:spPr>
            <a:xfrm>
              <a:off x="6150237" y="3132198"/>
              <a:ext cx="325277" cy="288032"/>
            </a:xfrm>
            <a:prstGeom prst="ellipse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129750" y="3011239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+</a:t>
              </a:r>
              <a:endParaRPr lang="ru-RU" sz="2800" dirty="0"/>
            </a:p>
          </p:txBody>
        </p:sp>
      </p:grpSp>
      <p:sp>
        <p:nvSpPr>
          <p:cNvPr id="40" name="Управляющая кнопка: назад 39">
            <a:hlinkClick r:id="rId2" action="ppaction://hlinksldjump" highlightClick="1"/>
          </p:cNvPr>
          <p:cNvSpPr/>
          <p:nvPr/>
        </p:nvSpPr>
        <p:spPr>
          <a:xfrm>
            <a:off x="8091061" y="6467333"/>
            <a:ext cx="628908" cy="2606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+mn-lt"/>
              </a:rPr>
              <a:t>Проводники</a:t>
            </a: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1939" y="1571625"/>
            <a:ext cx="4748534" cy="4113213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dirty="0"/>
              <a:t>вещества, в которых </a:t>
            </a:r>
            <a:r>
              <a:rPr lang="ru-RU" sz="2400" b="1" u="sng" dirty="0"/>
              <a:t>свободные заряды </a:t>
            </a:r>
            <a:r>
              <a:rPr lang="ru-RU" sz="2400" b="1" dirty="0"/>
              <a:t>могут перемещаться по всему объему</a:t>
            </a:r>
          </a:p>
          <a:p>
            <a:pPr marL="0" indent="0" algn="ctr">
              <a:buFont typeface="Wingdings" pitchFamily="2" charset="2"/>
              <a:buNone/>
              <a:defRPr/>
            </a:pPr>
            <a:endParaRPr lang="ru-RU" sz="2400" b="1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металлы, растворы солей, кислот, влажный воздух, плазма, тело человека</a:t>
            </a:r>
          </a:p>
        </p:txBody>
      </p:sp>
      <p:pic>
        <p:nvPicPr>
          <p:cNvPr id="7172" name="Рисунок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89"/>
          <a:stretch>
            <a:fillRect/>
          </a:stretch>
        </p:blipFill>
        <p:spPr bwMode="auto">
          <a:xfrm>
            <a:off x="785813" y="1714500"/>
            <a:ext cx="3071812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2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1331640" y="1844824"/>
            <a:ext cx="6408737" cy="9366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</a:rPr>
              <a:t>Проводник в электростатическом поле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327583" y="1983800"/>
            <a:ext cx="366113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Е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внешн.=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Е </a:t>
            </a:r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внутр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.</a:t>
            </a: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4947438" y="2203955"/>
            <a:ext cx="649288" cy="144463"/>
          </a:xfrm>
          <a:prstGeom prst="rightArrow">
            <a:avLst>
              <a:gd name="adj1" fmla="val 50000"/>
              <a:gd name="adj2" fmla="val 112362"/>
            </a:avLst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652120" y="1989138"/>
            <a:ext cx="2160588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Е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общ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=0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107505" y="3500438"/>
            <a:ext cx="90364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>
                <a:solidFill>
                  <a:srgbClr val="FF0000"/>
                </a:solidFill>
                <a:latin typeface="Arial" charset="0"/>
              </a:rPr>
              <a:t>ВЫВОД: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Внутри проводника электрического поля нет.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Весь статический заряд проводника      сосредоточен на его поверхности.</a:t>
            </a:r>
          </a:p>
        </p:txBody>
      </p:sp>
    </p:spTree>
    <p:extLst>
      <p:ext uri="{BB962C8B-B14F-4D97-AF65-F5344CB8AC3E}">
        <p14:creationId xmlns:p14="http://schemas.microsoft.com/office/powerpoint/2010/main" val="162765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2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72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2" grpId="0" animBg="1"/>
      <p:bldP spid="72706" grpId="0"/>
      <p:bldP spid="727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Электростатическая защита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image03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573016"/>
            <a:ext cx="2209800" cy="2790825"/>
          </a:xfrm>
          <a:prstGeom prst="rect">
            <a:avLst/>
          </a:prstGeom>
        </p:spPr>
      </p:pic>
      <p:pic>
        <p:nvPicPr>
          <p:cNvPr id="5" name="Рисунок 4" descr="hqdefault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357" y="3270468"/>
            <a:ext cx="2112235" cy="1584176"/>
          </a:xfrm>
          <a:prstGeom prst="rect">
            <a:avLst/>
          </a:prstGeom>
        </p:spPr>
      </p:pic>
      <p:pic>
        <p:nvPicPr>
          <p:cNvPr id="6" name="Рисунок 5" descr="hqdefault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2356" y="4916378"/>
            <a:ext cx="2112235" cy="1584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5536" y="1700808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Электростатическая защита</a:t>
            </a:r>
            <a:r>
              <a:rPr lang="ru-RU" sz="2400" b="1" dirty="0" smtClean="0"/>
              <a:t> — помещение приборов, чувствительных к электрическому полю, внутрь замкнутой проводящей оболочки для экранирования от внешнего электрического поля.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280606"/>
            <a:ext cx="2730393" cy="321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Text Box 18"/>
          <p:cNvSpPr txBox="1">
            <a:spLocks noChangeArrowheads="1"/>
          </p:cNvSpPr>
          <p:nvPr/>
        </p:nvSpPr>
        <p:spPr bwMode="auto">
          <a:xfrm>
            <a:off x="251520" y="620688"/>
            <a:ext cx="8569325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b="1" u="sng" dirty="0">
                <a:solidFill>
                  <a:srgbClr val="C00000"/>
                </a:solidFill>
              </a:rPr>
              <a:t>Диэлектрики</a:t>
            </a:r>
            <a:r>
              <a:rPr lang="ru-RU" altLang="ru-RU" sz="2800" dirty="0"/>
              <a:t> – </a:t>
            </a:r>
            <a:r>
              <a:rPr lang="ru-RU" altLang="ru-RU" sz="2800" b="1" dirty="0"/>
              <a:t>это материалы, в которых нет свободных электрических зарядов.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2800" dirty="0"/>
              <a:t>К диэлектрикам относятся воздух, стекло, эбонит, слюда, фарфор, сухое дерево.</a:t>
            </a:r>
          </a:p>
        </p:txBody>
      </p:sp>
      <p:pic>
        <p:nvPicPr>
          <p:cNvPr id="51202" name="Picture 2" descr="http://www.mica-tron.com/assets/images/photos/Dielectrics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73016"/>
            <a:ext cx="4536504" cy="3024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497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bg1"/>
          </a:solidFill>
          <a:ln w="41275">
            <a:solidFill>
              <a:srgbClr val="00CCFF"/>
            </a:solidFill>
          </a:ln>
        </p:spPr>
        <p:txBody>
          <a:bodyPr/>
          <a:lstStyle/>
          <a:p>
            <a:pPr eaLnBrk="1" hangingPunct="1"/>
            <a:r>
              <a:rPr lang="ru-RU" dirty="0" smtClean="0"/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Виды диэлектриков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89138"/>
            <a:ext cx="4038600" cy="4525962"/>
          </a:xfrm>
          <a:solidFill>
            <a:schemeClr val="bg1"/>
          </a:solidFill>
          <a:ln w="34925">
            <a:solidFill>
              <a:srgbClr val="00CC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Полярные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Состоят из молекул, у которых не совпадают  центры распределения положительных и отрицательных зарядов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поваренная соль, спирты, вода и др.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9138"/>
            <a:ext cx="4038600" cy="4525962"/>
          </a:xfrm>
          <a:solidFill>
            <a:schemeClr val="bg1"/>
          </a:solidFill>
          <a:ln w="34925">
            <a:solidFill>
              <a:srgbClr val="00CCFF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Неполярные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</a:t>
            </a:r>
            <a:r>
              <a:rPr lang="ru-RU" sz="2400" i="1" dirty="0" smtClean="0"/>
              <a:t>Состоят из молекул, у которых совпадают  центры распределения положительных и отрицательных зарядов.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инертные газы, О</a:t>
            </a:r>
            <a:r>
              <a:rPr lang="ru-RU" sz="1800" b="1" dirty="0" smtClean="0"/>
              <a:t>2, </a:t>
            </a:r>
            <a:r>
              <a:rPr lang="ru-RU" sz="2400" dirty="0" smtClean="0"/>
              <a:t>Н</a:t>
            </a:r>
            <a:r>
              <a:rPr lang="ru-RU" sz="1800" b="1" dirty="0" smtClean="0"/>
              <a:t>2, </a:t>
            </a:r>
            <a:r>
              <a:rPr lang="ru-RU" sz="2400" dirty="0" smtClean="0"/>
              <a:t>бензол, полиэтилен и др.</a:t>
            </a:r>
            <a:endParaRPr lang="ru-RU" sz="1800" b="1" dirty="0" smtClean="0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979613" y="1484313"/>
            <a:ext cx="5048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300788" y="1484313"/>
            <a:ext cx="503237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7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457200" y="404664"/>
            <a:ext cx="8686800" cy="93610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Arial" charset="0"/>
              </a:rPr>
              <a:t>Диэлектрик в электрическом поле</a:t>
            </a:r>
            <a:endParaRPr lang="ru-RU" sz="4400" b="1" dirty="0">
              <a:solidFill>
                <a:srgbClr val="C00000"/>
              </a:solidFill>
              <a:latin typeface="Arial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95289" y="1412875"/>
            <a:ext cx="7705104" cy="3744317"/>
            <a:chOff x="395288" y="1412875"/>
            <a:chExt cx="8569325" cy="4895850"/>
          </a:xfrm>
        </p:grpSpPr>
        <p:sp>
          <p:nvSpPr>
            <p:cNvPr id="20482" name="Rectangle 16"/>
            <p:cNvSpPr>
              <a:spLocks noChangeArrowheads="1"/>
            </p:cNvSpPr>
            <p:nvPr/>
          </p:nvSpPr>
          <p:spPr bwMode="auto">
            <a:xfrm>
              <a:off x="1116013" y="1989138"/>
              <a:ext cx="5688012" cy="403225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887" name="Oval 15"/>
            <p:cNvSpPr>
              <a:spLocks noChangeArrowheads="1"/>
            </p:cNvSpPr>
            <p:nvPr/>
          </p:nvSpPr>
          <p:spPr bwMode="auto">
            <a:xfrm rot="10800000">
              <a:off x="4643438" y="2636838"/>
              <a:ext cx="1655762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>
                  <a:latin typeface="Arial" charset="0"/>
                </a:rPr>
                <a:t>+     -</a:t>
              </a:r>
              <a:endParaRPr lang="ru-RU">
                <a:latin typeface="Arial" charset="0"/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395288" y="1484313"/>
              <a:ext cx="358775" cy="482441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/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/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/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/>
              </a:r>
              <a:br>
                <a:rPr lang="ru-RU" sz="2800">
                  <a:latin typeface="Arial" charset="0"/>
                </a:rPr>
              </a:br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endParaRPr lang="ru-RU" sz="2800">
                <a:latin typeface="Arial" charset="0"/>
              </a:endParaRPr>
            </a:p>
            <a:p>
              <a:pPr algn="ctr"/>
              <a:r>
                <a:rPr lang="ru-RU" sz="2800">
                  <a:latin typeface="Arial" charset="0"/>
                </a:rPr>
                <a:t>+</a:t>
              </a:r>
              <a:br>
                <a:rPr lang="ru-RU" sz="2800">
                  <a:latin typeface="Arial" charset="0"/>
                </a:rPr>
              </a:br>
              <a:endParaRPr lang="ru-RU" sz="2800">
                <a:latin typeface="Arial" charset="0"/>
              </a:endParaRPr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 flipV="1">
              <a:off x="684213" y="5876925"/>
              <a:ext cx="6985000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1" name="Line 19"/>
            <p:cNvSpPr>
              <a:spLocks noChangeShapeType="1"/>
            </p:cNvSpPr>
            <p:nvPr/>
          </p:nvSpPr>
          <p:spPr bwMode="auto">
            <a:xfrm flipV="1">
              <a:off x="755650" y="4724400"/>
              <a:ext cx="6985000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2" name="Line 20"/>
            <p:cNvSpPr>
              <a:spLocks noChangeShapeType="1"/>
            </p:cNvSpPr>
            <p:nvPr/>
          </p:nvSpPr>
          <p:spPr bwMode="auto">
            <a:xfrm flipV="1">
              <a:off x="755650" y="2205038"/>
              <a:ext cx="6985000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 flipV="1">
              <a:off x="755650" y="3500438"/>
              <a:ext cx="6985000" cy="15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84" name="Oval 12"/>
            <p:cNvSpPr>
              <a:spLocks noChangeArrowheads="1"/>
            </p:cNvSpPr>
            <p:nvPr/>
          </p:nvSpPr>
          <p:spPr bwMode="auto">
            <a:xfrm rot="10800000">
              <a:off x="1187450" y="3284538"/>
              <a:ext cx="1655763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>
                  <a:latin typeface="Arial" charset="0"/>
                </a:rPr>
                <a:t>+     -</a:t>
              </a:r>
              <a:endParaRPr lang="ru-RU">
                <a:latin typeface="Arial" charset="0"/>
              </a:endParaRPr>
            </a:p>
          </p:txBody>
        </p:sp>
        <p:sp>
          <p:nvSpPr>
            <p:cNvPr id="79894" name="Line 22"/>
            <p:cNvSpPr>
              <a:spLocks noChangeShapeType="1"/>
            </p:cNvSpPr>
            <p:nvPr/>
          </p:nvSpPr>
          <p:spPr bwMode="auto">
            <a:xfrm flipH="1">
              <a:off x="1116013" y="2420938"/>
              <a:ext cx="56880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5" name="Line 23"/>
            <p:cNvSpPr>
              <a:spLocks noChangeShapeType="1"/>
            </p:cNvSpPr>
            <p:nvPr/>
          </p:nvSpPr>
          <p:spPr bwMode="auto">
            <a:xfrm flipH="1">
              <a:off x="1116013" y="4076700"/>
              <a:ext cx="56880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6" name="Line 24"/>
            <p:cNvSpPr>
              <a:spLocks noChangeShapeType="1"/>
            </p:cNvSpPr>
            <p:nvPr/>
          </p:nvSpPr>
          <p:spPr bwMode="auto">
            <a:xfrm flipH="1">
              <a:off x="1116013" y="5589588"/>
              <a:ext cx="568801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97" name="Text Box 25"/>
            <p:cNvSpPr txBox="1">
              <a:spLocks noChangeArrowheads="1"/>
            </p:cNvSpPr>
            <p:nvPr/>
          </p:nvSpPr>
          <p:spPr bwMode="auto">
            <a:xfrm>
              <a:off x="7667625" y="2276475"/>
              <a:ext cx="1296988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Arial" charset="0"/>
                </a:rPr>
                <a:t>Е</a:t>
              </a:r>
              <a:r>
                <a:rPr lang="ru-RU" b="1">
                  <a:latin typeface="Arial" charset="0"/>
                </a:rPr>
                <a:t> внеш.</a:t>
              </a:r>
            </a:p>
          </p:txBody>
        </p:sp>
        <p:sp>
          <p:nvSpPr>
            <p:cNvPr id="79898" name="Text Box 26"/>
            <p:cNvSpPr txBox="1">
              <a:spLocks noChangeArrowheads="1"/>
            </p:cNvSpPr>
            <p:nvPr/>
          </p:nvSpPr>
          <p:spPr bwMode="auto">
            <a:xfrm>
              <a:off x="1187450" y="5084763"/>
              <a:ext cx="1368425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solidFill>
                    <a:srgbClr val="FF0000"/>
                  </a:solidFill>
                  <a:latin typeface="Arial" charset="0"/>
                </a:rPr>
                <a:t>Е</a:t>
              </a:r>
              <a:r>
                <a:rPr lang="ru-RU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ru-RU" b="1">
                  <a:solidFill>
                    <a:srgbClr val="FF0000"/>
                  </a:solidFill>
                  <a:latin typeface="Arial" charset="0"/>
                </a:rPr>
                <a:t>внутр.</a:t>
              </a:r>
            </a:p>
          </p:txBody>
        </p:sp>
        <p:sp>
          <p:nvSpPr>
            <p:cNvPr id="79885" name="Oval 13"/>
            <p:cNvSpPr>
              <a:spLocks noChangeArrowheads="1"/>
            </p:cNvSpPr>
            <p:nvPr/>
          </p:nvSpPr>
          <p:spPr bwMode="auto">
            <a:xfrm>
              <a:off x="4859338" y="4941888"/>
              <a:ext cx="1655762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>
                  <a:latin typeface="Arial" charset="0"/>
                </a:rPr>
                <a:t>+     -</a:t>
              </a:r>
              <a:endParaRPr lang="ru-RU">
                <a:latin typeface="Arial" charset="0"/>
              </a:endParaRPr>
            </a:p>
          </p:txBody>
        </p:sp>
        <p:sp>
          <p:nvSpPr>
            <p:cNvPr id="79883" name="Oval 11"/>
            <p:cNvSpPr>
              <a:spLocks noChangeArrowheads="1"/>
            </p:cNvSpPr>
            <p:nvPr/>
          </p:nvSpPr>
          <p:spPr bwMode="auto">
            <a:xfrm>
              <a:off x="3924300" y="3789363"/>
              <a:ext cx="1655763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>
                  <a:latin typeface="Arial" charset="0"/>
                </a:rPr>
                <a:t>+     -</a:t>
              </a:r>
              <a:endParaRPr lang="ru-RU">
                <a:latin typeface="Arial" charset="0"/>
              </a:endParaRPr>
            </a:p>
          </p:txBody>
        </p:sp>
        <p:sp>
          <p:nvSpPr>
            <p:cNvPr id="79882" name="Oval 10"/>
            <p:cNvSpPr>
              <a:spLocks noChangeArrowheads="1"/>
            </p:cNvSpPr>
            <p:nvPr/>
          </p:nvSpPr>
          <p:spPr bwMode="auto">
            <a:xfrm rot="5400000">
              <a:off x="2772569" y="2709069"/>
              <a:ext cx="1655762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>
                  <a:latin typeface="Arial" charset="0"/>
                </a:rPr>
                <a:t>+     -</a:t>
              </a:r>
              <a:endParaRPr lang="ru-RU">
                <a:latin typeface="Arial" charset="0"/>
              </a:endParaRPr>
            </a:p>
          </p:txBody>
        </p:sp>
        <p:sp>
          <p:nvSpPr>
            <p:cNvPr id="79899" name="Line 27"/>
            <p:cNvSpPr>
              <a:spLocks noChangeShapeType="1"/>
            </p:cNvSpPr>
            <p:nvPr/>
          </p:nvSpPr>
          <p:spPr bwMode="auto">
            <a:xfrm>
              <a:off x="7740650" y="2349500"/>
              <a:ext cx="360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00" name="Line 28"/>
            <p:cNvSpPr>
              <a:spLocks noChangeShapeType="1"/>
            </p:cNvSpPr>
            <p:nvPr/>
          </p:nvSpPr>
          <p:spPr bwMode="auto">
            <a:xfrm>
              <a:off x="1331913" y="5157788"/>
              <a:ext cx="2159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886" name="Oval 14"/>
            <p:cNvSpPr>
              <a:spLocks noChangeArrowheads="1"/>
            </p:cNvSpPr>
            <p:nvPr/>
          </p:nvSpPr>
          <p:spPr bwMode="auto">
            <a:xfrm rot="-5400000">
              <a:off x="1980407" y="4725194"/>
              <a:ext cx="1655762" cy="64770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0066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4000" dirty="0">
                  <a:latin typeface="Arial" charset="0"/>
                </a:rPr>
                <a:t>+     -</a:t>
              </a:r>
              <a:endParaRPr lang="ru-RU" dirty="0">
                <a:latin typeface="Arial" charset="0"/>
              </a:endParaRPr>
            </a:p>
          </p:txBody>
        </p:sp>
        <p:sp>
          <p:nvSpPr>
            <p:cNvPr id="79901" name="Text Box 29"/>
            <p:cNvSpPr txBox="1">
              <a:spLocks noChangeArrowheads="1"/>
            </p:cNvSpPr>
            <p:nvPr/>
          </p:nvSpPr>
          <p:spPr bwMode="auto">
            <a:xfrm>
              <a:off x="2051050" y="1412875"/>
              <a:ext cx="5041900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dirty="0">
                  <a:latin typeface="Arial" charset="0"/>
                </a:rPr>
                <a:t>Е</a:t>
              </a:r>
              <a:r>
                <a:rPr lang="ru-RU" dirty="0">
                  <a:latin typeface="Arial" charset="0"/>
                </a:rPr>
                <a:t> </a:t>
              </a:r>
              <a:r>
                <a:rPr lang="ru-RU" b="1" dirty="0" err="1">
                  <a:latin typeface="Arial" charset="0"/>
                </a:rPr>
                <a:t>внутр</a:t>
              </a:r>
              <a:r>
                <a:rPr lang="ru-RU" b="1" dirty="0">
                  <a:latin typeface="Arial" charset="0"/>
                </a:rPr>
                <a:t>.</a:t>
              </a:r>
              <a:r>
                <a:rPr lang="en-US" b="1" dirty="0">
                  <a:latin typeface="Arial" charset="0"/>
                </a:rPr>
                <a:t> &lt;</a:t>
              </a:r>
              <a:r>
                <a:rPr lang="en-US" dirty="0">
                  <a:latin typeface="Arial" charset="0"/>
                </a:rPr>
                <a:t> </a:t>
              </a:r>
              <a:r>
                <a:rPr lang="ru-RU" sz="2800" dirty="0">
                  <a:latin typeface="Arial" charset="0"/>
                </a:rPr>
                <a:t>Е</a:t>
              </a:r>
              <a:r>
                <a:rPr lang="ru-RU" dirty="0">
                  <a:latin typeface="Arial" charset="0"/>
                </a:rPr>
                <a:t> </a:t>
              </a:r>
              <a:r>
                <a:rPr lang="ru-RU" b="1" dirty="0">
                  <a:latin typeface="Arial" charset="0"/>
                </a:rPr>
                <a:t>внеш.</a:t>
              </a:r>
            </a:p>
          </p:txBody>
        </p:sp>
      </p:grp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251520" y="5589240"/>
            <a:ext cx="87129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Arial" charset="0"/>
              </a:rPr>
              <a:t>ВЫВОД</a:t>
            </a:r>
            <a:r>
              <a:rPr lang="ru-RU" sz="2800" b="1" dirty="0" smtClean="0">
                <a:latin typeface="Arial" charset="0"/>
              </a:rPr>
              <a:t>: 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800" b="1" i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ДИЭЛЕКТРИК ОСЛАБЛЯЕТ ВНЕШНЕЕ ЭЛЕКТРИЧЕСКОЕ ПОЛЕ</a:t>
            </a:r>
          </a:p>
        </p:txBody>
      </p:sp>
    </p:spTree>
    <p:extLst>
      <p:ext uri="{BB962C8B-B14F-4D97-AF65-F5344CB8AC3E}">
        <p14:creationId xmlns:p14="http://schemas.microsoft.com/office/powerpoint/2010/main" val="213717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9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3"/>
            <a:ext cx="8374063" cy="4969669"/>
          </a:xfrm>
        </p:spPr>
        <p:txBody>
          <a:bodyPr/>
          <a:lstStyle/>
          <a:p>
            <a:pPr indent="14288"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i="1" u="sng" dirty="0" smtClean="0"/>
              <a:t>Диэлектрическая проницаемость среды</a:t>
            </a:r>
            <a:r>
              <a:rPr lang="ru-RU" sz="2800" b="1" dirty="0" smtClean="0"/>
              <a:t> </a:t>
            </a:r>
            <a:r>
              <a:rPr lang="ru-RU" sz="2800" dirty="0" smtClean="0"/>
              <a:t>– это физическая величина, показывающая, во сколько раз модуль напряженности электрического поля внутри однородного диэлектрика меньше модуля напряженности поля в вакууме.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5400" dirty="0" smtClean="0">
                <a:cs typeface="Arial" pitchFamily="34" charset="0"/>
              </a:rPr>
              <a:t>         </a:t>
            </a:r>
            <a:endParaRPr lang="el-GR" dirty="0" smtClean="0"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491880" y="4077072"/>
            <a:ext cx="2449513" cy="1728787"/>
            <a:chOff x="3525837" y="4893074"/>
            <a:chExt cx="2449513" cy="1728787"/>
          </a:xfrm>
        </p:grpSpPr>
        <p:sp>
          <p:nvSpPr>
            <p:cNvPr id="13314" name="Rectangle 11"/>
            <p:cNvSpPr>
              <a:spLocks noChangeArrowheads="1"/>
            </p:cNvSpPr>
            <p:nvPr/>
          </p:nvSpPr>
          <p:spPr bwMode="auto">
            <a:xfrm>
              <a:off x="3525837" y="4893074"/>
              <a:ext cx="2449513" cy="1728787"/>
            </a:xfrm>
            <a:prstGeom prst="rect">
              <a:avLst/>
            </a:prstGeom>
            <a:solidFill>
              <a:schemeClr val="bg1"/>
            </a:solidFill>
            <a:ln w="57150" cmpd="thinThick" algn="ctr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4498975" y="5619750"/>
              <a:ext cx="50323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17" name="Text Box 6"/>
            <p:cNvSpPr txBox="1">
              <a:spLocks noChangeArrowheads="1"/>
            </p:cNvSpPr>
            <p:nvPr/>
          </p:nvSpPr>
          <p:spPr bwMode="auto">
            <a:xfrm>
              <a:off x="4464050" y="4918473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4400" dirty="0">
                  <a:solidFill>
                    <a:srgbClr val="000000"/>
                  </a:solidFill>
                </a:rPr>
                <a:t>Е</a:t>
              </a:r>
              <a:r>
                <a:rPr lang="ru-RU" altLang="ru-RU" sz="4400" baseline="-25000" dirty="0">
                  <a:solidFill>
                    <a:srgbClr val="000000"/>
                  </a:solidFill>
                </a:rPr>
                <a:t>0</a:t>
              </a:r>
              <a:endParaRPr lang="ru-RU" altLang="ru-RU" sz="4400" dirty="0">
                <a:solidFill>
                  <a:srgbClr val="000000"/>
                </a:solidFill>
              </a:endParaRPr>
            </a:p>
          </p:txBody>
        </p:sp>
        <p:sp>
          <p:nvSpPr>
            <p:cNvPr id="13318" name="Text Box 7"/>
            <p:cNvSpPr txBox="1">
              <a:spLocks noChangeArrowheads="1"/>
            </p:cNvSpPr>
            <p:nvPr/>
          </p:nvSpPr>
          <p:spPr bwMode="auto">
            <a:xfrm>
              <a:off x="4510882" y="5713414"/>
              <a:ext cx="557212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4400" dirty="0">
                  <a:solidFill>
                    <a:srgbClr val="000000"/>
                  </a:solidFill>
                </a:rPr>
                <a:t>Е</a:t>
              </a:r>
            </a:p>
          </p:txBody>
        </p:sp>
        <p:sp>
          <p:nvSpPr>
            <p:cNvPr id="132106" name="Text Box 10"/>
            <p:cNvSpPr txBox="1">
              <a:spLocks noChangeArrowheads="1"/>
            </p:cNvSpPr>
            <p:nvPr/>
          </p:nvSpPr>
          <p:spPr bwMode="auto">
            <a:xfrm>
              <a:off x="3621088" y="5162551"/>
              <a:ext cx="1223962" cy="8239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l-GR" sz="48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ε</a:t>
              </a:r>
              <a:r>
                <a:rPr lang="ru-RU" sz="44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867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5813</TotalTime>
  <Words>999</Words>
  <Application>Microsoft Office PowerPoint</Application>
  <PresentationFormat>Экран (4:3)</PresentationFormat>
  <Paragraphs>160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Начальная</vt:lpstr>
      <vt:lpstr>Пиксел</vt:lpstr>
      <vt:lpstr>Проводники и диэлектрики.</vt:lpstr>
      <vt:lpstr>Презентация PowerPoint</vt:lpstr>
      <vt:lpstr>Проводники</vt:lpstr>
      <vt:lpstr>Проводник в электростатическом поле</vt:lpstr>
      <vt:lpstr>Электростатическая защита</vt:lpstr>
      <vt:lpstr>Презентация PowerPoint</vt:lpstr>
      <vt:lpstr>          Виды диэлектриков</vt:lpstr>
      <vt:lpstr>Презентация PowerPoint</vt:lpstr>
      <vt:lpstr>Презентация PowerPoint</vt:lpstr>
      <vt:lpstr>Презентация PowerPoint</vt:lpstr>
      <vt:lpstr>Два одинаковых заряда находятся в масле, на расстоянии       2 см отталкиваются друг от друга с силой 9 мкН. Какова величина каждого из зарядов?</vt:lpstr>
      <vt:lpstr>Потенциал. Разность потенциалов.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Полупроводниковые приборы</dc:title>
  <dc:creator>Admin</dc:creator>
  <cp:lastModifiedBy>112</cp:lastModifiedBy>
  <cp:revision>451</cp:revision>
  <cp:lastPrinted>2018-04-09T18:43:18Z</cp:lastPrinted>
  <dcterms:created xsi:type="dcterms:W3CDTF">2010-08-08T05:58:49Z</dcterms:created>
  <dcterms:modified xsi:type="dcterms:W3CDTF">2021-11-20T06:44:20Z</dcterms:modified>
</cp:coreProperties>
</file>